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4" r:id="rId6"/>
    <p:sldId id="259" r:id="rId7"/>
    <p:sldId id="282" r:id="rId8"/>
    <p:sldId id="267" r:id="rId9"/>
    <p:sldId id="281" r:id="rId10"/>
    <p:sldId id="283" r:id="rId11"/>
    <p:sldId id="284" r:id="rId12"/>
    <p:sldId id="302" r:id="rId13"/>
    <p:sldId id="285" r:id="rId14"/>
    <p:sldId id="286" r:id="rId15"/>
    <p:sldId id="287" r:id="rId16"/>
    <p:sldId id="289" r:id="rId17"/>
    <p:sldId id="288" r:id="rId18"/>
    <p:sldId id="290" r:id="rId19"/>
    <p:sldId id="292" r:id="rId20"/>
    <p:sldId id="293" r:id="rId21"/>
    <p:sldId id="294" r:id="rId22"/>
    <p:sldId id="295" r:id="rId23"/>
    <p:sldId id="297" r:id="rId24"/>
    <p:sldId id="296" r:id="rId25"/>
    <p:sldId id="291" r:id="rId26"/>
    <p:sldId id="298" r:id="rId27"/>
    <p:sldId id="329" r:id="rId28"/>
    <p:sldId id="330" r:id="rId29"/>
    <p:sldId id="331" r:id="rId30"/>
    <p:sldId id="332" r:id="rId31"/>
    <p:sldId id="333" r:id="rId32"/>
    <p:sldId id="334" r:id="rId33"/>
    <p:sldId id="336" r:id="rId34"/>
    <p:sldId id="335" r:id="rId35"/>
    <p:sldId id="337" r:id="rId36"/>
    <p:sldId id="338" r:id="rId37"/>
    <p:sldId id="340" r:id="rId38"/>
    <p:sldId id="341" r:id="rId39"/>
    <p:sldId id="339" r:id="rId40"/>
    <p:sldId id="269" r:id="rId41"/>
    <p:sldId id="263"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userDrawn="1">
          <p15:clr>
            <a:srgbClr val="A4A3A4"/>
          </p15:clr>
        </p15:guide>
        <p15:guide id="2" pos="3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97D2"/>
    <a:srgbClr val="B17974"/>
    <a:srgbClr val="EE90B5"/>
    <a:srgbClr val="B85F79"/>
    <a:srgbClr val="765C9B"/>
    <a:srgbClr val="EA80AF"/>
    <a:srgbClr val="BE908C"/>
    <a:srgbClr val="CDA6A3"/>
    <a:srgbClr val="C29490"/>
    <a:srgbClr val="BC8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50" d="100"/>
          <a:sy n="50" d="100"/>
        </p:scale>
        <p:origin x="2910" y="1440"/>
      </p:cViewPr>
      <p:guideLst>
        <p:guide orient="horz" pos="2170"/>
        <p:guide pos="3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0:13:03"/>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2582.99 6898.42,'23'-22,"-1"11,-11 11,34-23,-12 1,11 0,-21 22,10-11,-33 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0:13:03"/>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1613.99 3802.42,'11'-45,"12"34,-1-33,0 21,-11 12,12-11,-1 0,11-12,12 12,-12 0,-10-12,-1 12,0 0,-11 0,12 10,-1 12,0-22,-11 22,12 0,-1 0,0 0,-11 0,34-22,-23 0,-11 22,11 0,1 0,-1 0,-11 0,11 22,1 0,-23 0,0-10,0 32,0-22,0 12,0-12,0 0,0-11,0 12,0-1,0-22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0:13:03"/>
    </inkml:context>
    <inkml:brush xml:id="br0">
      <inkml:brushProperty name="width" value="0.08819" units="cm"/>
      <inkml:brushProperty name="height" value="0.35278" units="cm"/>
      <inkml:brushProperty name="color" value="#fff700"/>
      <inkml:brushProperty name="tip" value="rectangle"/>
      <inkml:brushProperty name="rasterOp" value="maskPen"/>
      <inkml:brushProperty name="ignorePressure" value="0"/>
    </inkml:brush>
  </inkml:definitions>
  <inkml:trace contextRef="#ctx0" brushRef="#br0">2348.99 6943.42,'23'-23,"-1"1,-11 22,11 0,34-22,-34 22,56-11,-33-12,-12-21,-10 33,10-12,11 1,-21-11,-12 10,-22 1,-34 0,23 22,11 0,-56 22,56-22,-56 0,34 0,-23 0,11 0,23 0,11 0,-11 0,-1-22,46 11,-1-34,11 23,-10 11,-1-12,-22 23</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0:13:03"/>
    </inkml:context>
    <inkml:brush xml:id="br0">
      <inkml:brushProperty name="width" value="0.09701" units="cm"/>
      <inkml:brushProperty name="height" value="0.09701" units="cm"/>
      <inkml:brushProperty name="color" value="#1b7ccb"/>
      <inkml:brushProperty name="ignorePressure" value="0"/>
    </inkml:brush>
  </inkml:definitions>
  <inkml:trace contextRef="#ctx0" brushRef="#br0">2471.99 7332.42,'-22'-22,"22"0,22 22,-22-22,11 10,11 12,1 0,10-22,-11 0,1 22,-1-22,-11 10,11-10,1 22,-1 0,-11 0,11-22,0 0,1 22,-12 0,33-12,-21 12,-12 0,11 0,0 0,1 0,-12 0,11 0,0 0,1 0,-12 0,11 0,0 0,1 0,-12 0,11 0,0 0,1 0,-12 0,11 0,0 0,0 0,-10 0,10 0,0 0,0 0,-10 0,10 0,0 0,0 0,-10 0,10 0,33-22,-32 0,-1 22,0 0,-11-22,12 22,-1 0,0 0,-11 0,12-12,-1-10,0 22,-11 0,34-22,-23 22,-22 22,0 0,0-10,11-12,12 0,-1 0,0 0,-11 0,12 0,-1 0,0 22,-11 0,12-22,-1 0,0 0,-11 0,11 0,1 0,-1 0,-11 0,11 0,1 0,-1 0,-11 0,11 0,1 0,-1 0,-11 0,11 0,1 0,-1 0,-11 0,11 0,1 0,-1 0,-11 0,11 0,1 0,-1 0,-11 0,11 0,0 0,1 0,-12 0,11 0,0 0,1 0,-12 0,11 0,0 0,1 0,-12 0,11 0,0 0,1 0,-12 0,11 0,0 22,1-22,-12 0,11 0,0 0,1 12,-23 10,0 0,0 0,-23-10,1 10,0 0,22-22</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9:24:35"/>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14355 5688.78,'22'-11,"-22"-11,-22-23,0 12,11 11,-12-1,23 12,-22-33,0 21,22 12,0-11,-11-23,-12 34,1-11,22 0,-22-1,22 12,0-11,-11 0,-12 0,1 10,0 12,11-22,-12 0,1-12,0 12,11 0,-12 0,1 10,0-10,-12 0,12 0,0 11,11 11,-11 0,-23-23,34 1,-34 0,12 11,11-12,-1 1,-10 0,-12 11,12-12,-34 1,56 0,-11 11,-23-12,34 1,-11 22,0 0,-12-22,-10 11,10-12,12 23,-34-22,34 22,-23-22,12 11,-12-12,34 23,-56-22,34 0,-12 11,34 11,-33-23,10 1,-32 0,54 22,-54 0,10-11,23-11,10 22,-21 0,10 0,-10-23,33 23,-12 0,-21 0,-12-22,23 11,10 11,1 0,-11 0,-34-22,56 22,-34 0,23 0,-34-23,34 1,11 22,-34 0,12 0,-12 0,12 0,-34 0,34 0,-12 0,12 0,-12 0,12 0,-12 0,-10 0,21 0,-10 0,10 0,-10 0,10 0,-10 0,10 0,-10 0,21 0,-10 0,11 0,-12 0,-10 0,10 0,-10 0,10 0,-10 0,10 0,-10 0,11 0,-12 0,23 0,11 0,-12 0,1 0,0 0,11 0,-12 0,1 0,-11 0,-12 0,23 0,-12 0,12 0,-11 0,10 0,1 0,-11 22,10 1,1-23,0 0,11 0,-11 0,-23 22,34-22,-11 0,-23 11,34 11,-11 1,-1-23,-10 22,11-11,-1-11,-10 22,11-22,-23 22,34 1,-34-12,12 11,11 0,0 1,-1-12,12 11,-33 0,21-22,12 23,-11-12,0 11,-1-22,-10 0,11 22,-1 1,-10-12,11 11,-1 23,12-34,-11 11,0 23,22-34,-23-11,23 22,-11-22,11 22,0 1,-22-12,22 11,0 0,0 0,-22 12,-1-12,23 0,-11-10,11 10,-22 22,0-32,22 10,0 0,-22 0,22-11,0 12,0-1,0 0,0-11,0 12,0-1,0 0,0-11,0 12,0-1,-12 0,-10-11,22-11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9:24:35"/>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8607.99 4987.78,'23'22,"-12"-22,11 22,0 0,1-10,-12 10,11 0,0 0,-22-10,0 10,0 0,0 0,23-10,-12 10,11 22,-22-33,0 34,22-12,0-10,-10-1,-12 0,0-11,22 12,0-1,-22 0,22-11,-22 12,12-23,10 22,0-22,0-22,-10 22,32-23,-22-10,12 11,-12-1,0 23,-11-11,12-11,-1 0,0 22,-11-23,12 12,-1-11,11 0,-10-1,-1 12,11-11,-10-22,-1 32,0-10,-11 0,12 0,-1 10,0-10,-11 22,-11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9:24:35"/>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8563.99 5555.78,'-34'-23,"12"-10,22-12,-22 12,11 11,-12-12,23 12,0 0,0-1,-22-10,0 11,22 0,0 10,-11-10,11 0,0 0,0 10,0-10,0 0,0 0,-23 10,1-10,22 0,-22-11,22 10,0 1,-11 0,-12 11,1-34,0 23,11 11,-11-12,22 1,-23 22,1 0,11-22,-11 22,-1-11,1 11,11 0,-11 0,-23-23,34 1,-11 22,-1-22,1 22,11 0,-11 0,-1-11,1-12,11 23,-11-22,-1 22,1 0,11 0,-33-22,21 11,12 11,-33-23,21 23,-10-22,11 0,-1 22,12 0,-33 0,21 0,12 0,-33-11,21 11,12 0,-11 0,-23 0,34 0,-11 0,0-23,-1 1,12 22,-11 0,0 0,0 0,10 0,-10 0,0 0,0 0,10 0,-10 0,0 0,0 0,10 0,-10 0,0 0,0 0,11 0,-12 0,1 0,0 0,11 0,-12 0,1 0,0 0,11 0,-12 0,1 0,0 0,11 0,-12 0,1 0,0 0,11 22,-12 1,1-23,0 11,11-11,-12 0,1 22,0 0,-12 1,12-23,0 11,11-11,-11 22,-1 0,23 1,-22-12,11 11,-11 0,22 1,-23 10,1-11,11 1,11-12,-22 33,-1-21,1 10,22-11,-11 12,11-12,-22 22,22-32,0 10,0 0,0 0,0-10,0 10,0 0,-23 12,23-12,0 0,0 0,0-11,0 12,0-1,0 0,0-11,-22 34,11-23,11-11,0 12,0-1,0-22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9-28T09:24:35"/>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5756.99 5343.78,'0'22,"23"-22,-1 11,11 12,-10-1,-1 0,0-11,-11 12,11-1,-22 0,23-22,-1 0,-11 0,34-22,-23 0,11-1,-10 23,10-11,-11-11,1 22,-1 0,11-22,12-1,-45 12,0 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6FD973E-1A76-4B08-87A1-7D3ECA82E3E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D973E-1A76-4B08-87A1-7D3ECA82E3E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7ABC6-9E71-4A63-BF13-475ECA56871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9" Type="http://schemas.openxmlformats.org/officeDocument/2006/relationships/customXml" Target="../ink/ink8.xml"/><Relationship Id="rId8" Type="http://schemas.openxmlformats.org/officeDocument/2006/relationships/image" Target="../media/image41.png"/><Relationship Id="rId7" Type="http://schemas.openxmlformats.org/officeDocument/2006/relationships/customXml" Target="../ink/ink7.xml"/><Relationship Id="rId6" Type="http://schemas.openxmlformats.org/officeDocument/2006/relationships/image" Target="../media/image40.png"/><Relationship Id="rId5" Type="http://schemas.openxmlformats.org/officeDocument/2006/relationships/customXml" Target="../ink/ink6.xml"/><Relationship Id="rId4" Type="http://schemas.openxmlformats.org/officeDocument/2006/relationships/image" Target="../media/image39.png"/><Relationship Id="rId3" Type="http://schemas.openxmlformats.org/officeDocument/2006/relationships/customXml" Target="../ink/ink5.xml"/><Relationship Id="rId2" Type="http://schemas.openxmlformats.org/officeDocument/2006/relationships/image" Target="../media/image38.png"/><Relationship Id="rId11" Type="http://schemas.openxmlformats.org/officeDocument/2006/relationships/slideLayout" Target="../slideLayouts/slideLayout1.xml"/><Relationship Id="rId10" Type="http://schemas.openxmlformats.org/officeDocument/2006/relationships/image" Target="../media/image42.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customXml" Target="../ink/ink3.xml"/><Relationship Id="rId7" Type="http://schemas.openxmlformats.org/officeDocument/2006/relationships/image" Target="../media/image12.png"/><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 Id="rId3" Type="http://schemas.openxmlformats.org/officeDocument/2006/relationships/image" Target="../media/image10.png"/><Relationship Id="rId2" Type="http://schemas.openxmlformats.org/officeDocument/2006/relationships/image" Target="../media/image9.png"/><Relationship Id="rId12" Type="http://schemas.openxmlformats.org/officeDocument/2006/relationships/slideLayout" Target="../slideLayouts/slideLayout1.xml"/><Relationship Id="rId11" Type="http://schemas.openxmlformats.org/officeDocument/2006/relationships/image" Target="../media/image14.png"/><Relationship Id="rId10" Type="http://schemas.openxmlformats.org/officeDocument/2006/relationships/customXml" Target="../ink/ink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847546" y="2505846"/>
            <a:ext cx="4489804" cy="706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KMP</a:t>
            </a:r>
            <a:r>
              <a:rPr lang="zh-CN" altLang="en-US" sz="4000" dirty="0" smtClean="0">
                <a:solidFill>
                  <a:schemeClr val="bg1"/>
                </a:solidFill>
                <a:latin typeface="微软雅黑" panose="020B0503020204020204" pitchFamily="34" charset="-122"/>
                <a:ea typeface="微软雅黑" panose="020B0503020204020204" pitchFamily="34" charset="-122"/>
              </a:rPr>
              <a:t>算法</a:t>
            </a:r>
            <a:endParaRPr lang="zh-CN" altLang="en-US" sz="4000" dirty="0" smtClean="0">
              <a:solidFill>
                <a:schemeClr val="bg1"/>
              </a:solidFill>
              <a:latin typeface="微软雅黑" panose="020B0503020204020204" pitchFamily="34" charset="-122"/>
              <a:ea typeface="微软雅黑" panose="020B0503020204020204" pitchFamily="34" charset="-122"/>
            </a:endParaRPr>
          </a:p>
        </p:txBody>
      </p:sp>
      <p:sp>
        <p:nvSpPr>
          <p:cNvPr id="29" name="文本框 6"/>
          <p:cNvSpPr txBox="1"/>
          <p:nvPr/>
        </p:nvSpPr>
        <p:spPr>
          <a:xfrm>
            <a:off x="5133001" y="4149867"/>
            <a:ext cx="1853764" cy="373665"/>
          </a:xfrm>
          <a:prstGeom prst="round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smtClean="0">
                <a:solidFill>
                  <a:srgbClr val="B17974"/>
                </a:solidFill>
                <a:latin typeface="微软雅黑" panose="020B0503020204020204" pitchFamily="34" charset="-122"/>
                <a:ea typeface="微软雅黑" panose="020B0503020204020204" pitchFamily="34" charset="-122"/>
              </a:rPr>
              <a:t>报告人：路亮</a:t>
            </a:r>
            <a:endParaRPr lang="zh-CN" altLang="en-US" sz="1600" dirty="0">
              <a:solidFill>
                <a:srgbClr val="B17974"/>
              </a:solidFill>
              <a:latin typeface="微软雅黑" panose="020B0503020204020204" pitchFamily="34" charset="-122"/>
              <a:ea typeface="微软雅黑" panose="020B0503020204020204" pitchFamily="34" charset="-122"/>
            </a:endParaRPr>
          </a:p>
        </p:txBody>
      </p:sp>
      <p:sp>
        <p:nvSpPr>
          <p:cNvPr id="30" name="文本框 7"/>
          <p:cNvSpPr txBox="1"/>
          <p:nvPr/>
        </p:nvSpPr>
        <p:spPr>
          <a:xfrm>
            <a:off x="5133001" y="4674569"/>
            <a:ext cx="1853764" cy="373665"/>
          </a:xfrm>
          <a:prstGeom prst="round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rgbClr val="B17974"/>
                </a:solidFill>
                <a:latin typeface="微软雅黑" panose="020B0503020204020204" pitchFamily="34" charset="-122"/>
                <a:ea typeface="微软雅黑" panose="020B0503020204020204" pitchFamily="34" charset="-122"/>
              </a:rPr>
              <a:t>工作小组</a:t>
            </a:r>
            <a:r>
              <a:rPr lang="zh-CN" altLang="en-US" sz="1600" dirty="0" smtClean="0">
                <a:solidFill>
                  <a:srgbClr val="B17974"/>
                </a:solidFill>
                <a:latin typeface="微软雅黑" panose="020B0503020204020204" pitchFamily="34" charset="-122"/>
                <a:ea typeface="微软雅黑" panose="020B0503020204020204" pitchFamily="34" charset="-122"/>
              </a:rPr>
              <a:t>：</a:t>
            </a:r>
            <a:r>
              <a:rPr lang="en-US" altLang="zh-CN" sz="1600" dirty="0" smtClean="0">
                <a:solidFill>
                  <a:srgbClr val="B17974"/>
                </a:solidFill>
                <a:latin typeface="微软雅黑" panose="020B0503020204020204" pitchFamily="34" charset="-122"/>
                <a:ea typeface="微软雅黑" panose="020B0503020204020204" pitchFamily="34" charset="-122"/>
              </a:rPr>
              <a:t>16</a:t>
            </a:r>
            <a:r>
              <a:rPr lang="zh-CN" altLang="en-US" sz="1600" dirty="0" smtClean="0">
                <a:solidFill>
                  <a:srgbClr val="B17974"/>
                </a:solidFill>
                <a:latin typeface="微软雅黑" panose="020B0503020204020204" pitchFamily="34" charset="-122"/>
                <a:ea typeface="微软雅黑" panose="020B0503020204020204" pitchFamily="34" charset="-122"/>
              </a:rPr>
              <a:t>组</a:t>
            </a:r>
            <a:endParaRPr lang="zh-CN" altLang="en-US" sz="1600" dirty="0" smtClean="0">
              <a:solidFill>
                <a:srgbClr val="B17974"/>
              </a:solidFill>
              <a:latin typeface="微软雅黑" panose="020B0503020204020204" pitchFamily="34" charset="-122"/>
              <a:ea typeface="微软雅黑" panose="020B0503020204020204" pitchFamily="34" charset="-122"/>
            </a:endParaRPr>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677400" y="3537023"/>
            <a:ext cx="6838470" cy="398780"/>
          </a:xfrm>
          <a:prstGeom prst="rect">
            <a:avLst/>
          </a:prstGeom>
          <a:noFill/>
          <a:ln w="3175">
            <a:noFill/>
            <a:prstDash val="solid"/>
          </a:ln>
        </p:spPr>
        <p:txBody>
          <a:bodyPr wrap="square" rtlCol="0">
            <a:spAutoFit/>
          </a:bodyPr>
          <a:lstStyle>
            <a:defPPr>
              <a:defRPr lang="zh-CN"/>
            </a:defPPr>
            <a:lvl1pPr algn="ctr">
              <a:defRPr sz="6000" b="1">
                <a:blipFill dpi="0" rotWithShape="1">
                  <a:blip r:embed="rId5"/>
                  <a:srcRect/>
                  <a:stretch>
                    <a:fillRect/>
                  </a:stretch>
                </a:blipFill>
              </a:defRPr>
            </a:lvl1pPr>
          </a:lstStyle>
          <a:p>
            <a:r>
              <a:rPr lang="zh-CN" altLang="en-US" sz="2000" b="0" dirty="0">
                <a:solidFill>
                  <a:schemeClr val="bg1"/>
                </a:solidFill>
                <a:latin typeface="微软雅黑" panose="020B0503020204020204" pitchFamily="34" charset="-122"/>
                <a:ea typeface="微软雅黑" panose="020B0503020204020204" pitchFamily="34" charset="-122"/>
              </a:rPr>
              <a:t>字符串模式匹配算法</a:t>
            </a:r>
            <a:endParaRPr lang="zh-CN" altLang="en-US" sz="20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KMP算法简介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2"/>
          <a:stretch>
            <a:fillRect/>
          </a:stretch>
        </p:blipFill>
        <p:spPr>
          <a:xfrm>
            <a:off x="2032000" y="1297940"/>
            <a:ext cx="8128000" cy="49028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178092" y="2104311"/>
            <a:ext cx="1814752" cy="1568450"/>
          </a:xfrm>
          <a:prstGeom prst="rect">
            <a:avLst/>
          </a:prstGeom>
          <a:noFill/>
        </p:spPr>
        <p:txBody>
          <a:bodyPr wrap="square" rtlCol="0">
            <a:spAutoFit/>
          </a:bodyPr>
          <a:lstStyle/>
          <a:p>
            <a:pPr algn="ctr"/>
            <a:r>
              <a:rPr lang="en-US" altLang="zh-CN" sz="9600" dirty="0" smtClean="0">
                <a:ln w="28575">
                  <a:noFill/>
                </a:ln>
                <a:solidFill>
                  <a:schemeClr val="bg1"/>
                </a:solidFill>
                <a:latin typeface="Road Rage" pitchFamily="50" charset="0"/>
                <a:ea typeface="微软雅黑" panose="020B0503020204020204" pitchFamily="34" charset="-122"/>
              </a:rPr>
              <a:t>o3</a:t>
            </a:r>
            <a:endParaRPr lang="zh-CN" altLang="en-US" sz="9600" dirty="0">
              <a:ln w="28575">
                <a:noFill/>
              </a:ln>
              <a:solidFill>
                <a:schemeClr val="bg1"/>
              </a:solidFill>
              <a:latin typeface="Road Rage" pitchFamily="50" charset="0"/>
              <a:ea typeface="微软雅黑" panose="020B0503020204020204" pitchFamily="34" charset="-122"/>
            </a:endParaRPr>
          </a:p>
        </p:txBody>
      </p:sp>
      <p:sp>
        <p:nvSpPr>
          <p:cNvPr id="26" name="矩形 25"/>
          <p:cNvSpPr/>
          <p:nvPr/>
        </p:nvSpPr>
        <p:spPr>
          <a:xfrm>
            <a:off x="5119009" y="3524262"/>
            <a:ext cx="2077085" cy="645160"/>
          </a:xfrm>
          <a:prstGeom prst="rect">
            <a:avLst/>
          </a:prstGeom>
        </p:spPr>
        <p:txBody>
          <a:bodyPr wrap="none">
            <a:spAutoFit/>
          </a:bodyPr>
          <a:lstStyle/>
          <a:p>
            <a:pPr algn="l">
              <a:lnSpc>
                <a:spcPct val="150000"/>
              </a:lnSpc>
            </a:pPr>
            <a:r>
              <a:rPr lang="en-US" altLang="zh-CN" sz="2400" dirty="0" smtClean="0">
                <a:solidFill>
                  <a:schemeClr val="bg1"/>
                </a:solidFill>
                <a:latin typeface="华文仿宋" panose="02010600040101010101" pitchFamily="2" charset="-122"/>
                <a:ea typeface="华文仿宋" panose="02010600040101010101" pitchFamily="2" charset="-122"/>
                <a:sym typeface="+mn-ea"/>
              </a:rPr>
              <a:t>KMP</a:t>
            </a:r>
            <a:r>
              <a:rPr lang="zh-CN" altLang="en-US" sz="2400" dirty="0" smtClean="0">
                <a:solidFill>
                  <a:schemeClr val="bg1"/>
                </a:solidFill>
                <a:latin typeface="华文仿宋" panose="02010600040101010101" pitchFamily="2" charset="-122"/>
                <a:ea typeface="华文仿宋" panose="02010600040101010101" pitchFamily="2" charset="-122"/>
                <a:sym typeface="+mn-ea"/>
              </a:rPr>
              <a:t>算法分析</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descr="KMP10"/>
          <p:cNvPicPr>
            <a:picLocks noChangeAspect="1"/>
          </p:cNvPicPr>
          <p:nvPr/>
        </p:nvPicPr>
        <p:blipFill>
          <a:blip r:embed="rId2"/>
          <a:stretch>
            <a:fillRect/>
          </a:stretch>
        </p:blipFill>
        <p:spPr>
          <a:xfrm>
            <a:off x="1929130" y="1793875"/>
            <a:ext cx="8119110" cy="4542790"/>
          </a:xfrm>
          <a:prstGeom prst="rect">
            <a:avLst/>
          </a:prstGeom>
        </p:spPr>
      </p:pic>
      <p:sp>
        <p:nvSpPr>
          <p:cNvPr id="4" name="Text Box 3"/>
          <p:cNvSpPr txBox="1"/>
          <p:nvPr/>
        </p:nvSpPr>
        <p:spPr>
          <a:xfrm>
            <a:off x="2113915" y="1297940"/>
            <a:ext cx="7234555" cy="521970"/>
          </a:xfrm>
          <a:prstGeom prst="rect">
            <a:avLst/>
          </a:prstGeom>
          <a:noFill/>
        </p:spPr>
        <p:txBody>
          <a:bodyPr wrap="square" rtlCol="0">
            <a:spAutoFit/>
          </a:bodyPr>
          <a:p>
            <a:pPr algn="ctr"/>
            <a:r>
              <a:rPr lang="zh-CN" altLang="en-US" sz="2800">
                <a:solidFill>
                  <a:srgbClr val="FF0000"/>
                </a:solidFill>
              </a:rPr>
              <a:t>使用</a:t>
            </a:r>
            <a:r>
              <a:rPr lang="en-US" altLang="zh-CN" sz="2800">
                <a:solidFill>
                  <a:srgbClr val="FF0000"/>
                </a:solidFill>
              </a:rPr>
              <a:t>next</a:t>
            </a:r>
            <a:r>
              <a:rPr lang="zh-CN" altLang="en-US" sz="2800">
                <a:solidFill>
                  <a:srgbClr val="FF0000"/>
                </a:solidFill>
              </a:rPr>
              <a:t>数组！</a:t>
            </a:r>
            <a:endParaRPr lang="zh-CN" altLang="en-US" sz="280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descr="KMP12"/>
          <p:cNvPicPr>
            <a:picLocks noChangeAspect="1"/>
          </p:cNvPicPr>
          <p:nvPr/>
        </p:nvPicPr>
        <p:blipFill>
          <a:blip r:embed="rId1"/>
          <a:stretch>
            <a:fillRect/>
          </a:stretch>
        </p:blipFill>
        <p:spPr>
          <a:xfrm>
            <a:off x="1538605" y="1385570"/>
            <a:ext cx="8487410" cy="4330700"/>
          </a:xfrm>
          <a:prstGeom prst="rect">
            <a:avLst/>
          </a:prstGeom>
        </p:spPr>
      </p:pic>
      <p:sp>
        <p:nvSpPr>
          <p:cNvPr id="5" name="Text Box 4"/>
          <p:cNvSpPr txBox="1"/>
          <p:nvPr/>
        </p:nvSpPr>
        <p:spPr>
          <a:xfrm>
            <a:off x="6215380" y="5829935"/>
            <a:ext cx="4476115" cy="460375"/>
          </a:xfrm>
          <a:prstGeom prst="rect">
            <a:avLst/>
          </a:prstGeom>
          <a:noFill/>
        </p:spPr>
        <p:txBody>
          <a:bodyPr wrap="square" rtlCol="0">
            <a:spAutoFit/>
          </a:bodyPr>
          <a:p>
            <a:r>
              <a:rPr lang="zh-CN" altLang="en-US" sz="2400">
                <a:solidFill>
                  <a:srgbClr val="FF0000"/>
                </a:solidFill>
              </a:rPr>
              <a:t>这里的</a:t>
            </a:r>
            <a:r>
              <a:rPr lang="en-US" altLang="zh-CN" sz="2400">
                <a:solidFill>
                  <a:srgbClr val="FF0000"/>
                </a:solidFill>
              </a:rPr>
              <a:t>2</a:t>
            </a:r>
            <a:r>
              <a:rPr lang="zh-CN" altLang="en-US" sz="2400">
                <a:solidFill>
                  <a:srgbClr val="FF0000"/>
                </a:solidFill>
              </a:rPr>
              <a:t>代表可以跳过两个字符</a:t>
            </a:r>
            <a:endParaRPr lang="zh-CN" altLang="en-US" sz="2400">
              <a:solidFill>
                <a:srgbClr val="FF0000"/>
              </a:solidFill>
            </a:endParaRPr>
          </a:p>
        </p:txBody>
      </p:sp>
      <p:sp>
        <p:nvSpPr>
          <p:cNvPr id="6"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descr="KMP13"/>
          <p:cNvPicPr>
            <a:picLocks noChangeAspect="1"/>
          </p:cNvPicPr>
          <p:nvPr/>
        </p:nvPicPr>
        <p:blipFill>
          <a:blip r:embed="rId1"/>
          <a:stretch>
            <a:fillRect/>
          </a:stretch>
        </p:blipFill>
        <p:spPr>
          <a:xfrm>
            <a:off x="608330" y="1442720"/>
            <a:ext cx="8174990" cy="4547870"/>
          </a:xfrm>
          <a:prstGeom prst="rect">
            <a:avLst/>
          </a:prstGeom>
        </p:spPr>
      </p:pic>
      <p:sp>
        <p:nvSpPr>
          <p:cNvPr id="3" name="Text Box 2"/>
          <p:cNvSpPr txBox="1"/>
          <p:nvPr/>
        </p:nvSpPr>
        <p:spPr>
          <a:xfrm>
            <a:off x="8946515" y="2597785"/>
            <a:ext cx="3202305" cy="829945"/>
          </a:xfrm>
          <a:prstGeom prst="rect">
            <a:avLst/>
          </a:prstGeom>
          <a:noFill/>
        </p:spPr>
        <p:txBody>
          <a:bodyPr wrap="square" rtlCol="0">
            <a:spAutoFit/>
          </a:bodyPr>
          <a:p>
            <a:r>
              <a:rPr lang="zh-CN" altLang="en-US" sz="2400"/>
              <a:t>只需要一次主串的遍历就可以匹配</a:t>
            </a:r>
            <a:endParaRPr lang="zh-CN" altLang="en-US" sz="2400"/>
          </a:p>
        </p:txBody>
      </p:sp>
      <p:sp>
        <p:nvSpPr>
          <p:cNvPr id="4" name="Text Box 3"/>
          <p:cNvSpPr txBox="1"/>
          <p:nvPr/>
        </p:nvSpPr>
        <p:spPr>
          <a:xfrm rot="20400000">
            <a:off x="8946515" y="3841750"/>
            <a:ext cx="3202305" cy="1014730"/>
          </a:xfrm>
          <a:prstGeom prst="rect">
            <a:avLst/>
          </a:prstGeom>
          <a:noFill/>
        </p:spPr>
        <p:txBody>
          <a:bodyPr wrap="square" rtlCol="0">
            <a:spAutoFit/>
          </a:bodyPr>
          <a:p>
            <a:pPr algn="ctr"/>
            <a:r>
              <a:rPr lang="en-US" altLang="zh-CN" sz="6000" i="1">
                <a:solidFill>
                  <a:srgbClr val="FF0000"/>
                </a:solidFill>
              </a:rPr>
              <a:t>NICE</a:t>
            </a:r>
            <a:r>
              <a:rPr lang="zh-CN" altLang="en-US" sz="6000" i="1">
                <a:solidFill>
                  <a:srgbClr val="FF0000"/>
                </a:solidFill>
              </a:rPr>
              <a:t>！</a:t>
            </a:r>
            <a:endParaRPr lang="zh-CN" altLang="en-US" sz="6000" i="1">
              <a:solidFill>
                <a:srgbClr val="FF0000"/>
              </a:solidFill>
            </a:endParaRPr>
          </a:p>
        </p:txBody>
      </p:sp>
      <p:sp>
        <p:nvSpPr>
          <p:cNvPr id="5"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5629275" y="881380"/>
            <a:ext cx="3618230" cy="521970"/>
          </a:xfrm>
          <a:prstGeom prst="rect">
            <a:avLst/>
          </a:prstGeom>
          <a:noFill/>
        </p:spPr>
        <p:txBody>
          <a:bodyPr wrap="square" rtlCol="0">
            <a:spAutoFit/>
          </a:bodyPr>
          <a:p>
            <a:r>
              <a:rPr lang="en-US" altLang="zh-CN" sz="2800"/>
              <a:t>KMP</a:t>
            </a:r>
            <a:r>
              <a:rPr lang="zh-CN" altLang="en-US" sz="2800"/>
              <a:t>算法的程序实现</a:t>
            </a:r>
            <a:endParaRPr lang="zh-CN" altLang="en-US" sz="2800"/>
          </a:p>
        </p:txBody>
      </p:sp>
      <p:pic>
        <p:nvPicPr>
          <p:cNvPr id="4" name="Picture 3"/>
          <p:cNvPicPr>
            <a:picLocks noChangeAspect="1"/>
          </p:cNvPicPr>
          <p:nvPr/>
        </p:nvPicPr>
        <p:blipFill>
          <a:blip r:embed="rId1"/>
          <a:stretch>
            <a:fillRect/>
          </a:stretch>
        </p:blipFill>
        <p:spPr>
          <a:xfrm>
            <a:off x="697230" y="1471295"/>
            <a:ext cx="10610850" cy="5070475"/>
          </a:xfrm>
          <a:prstGeom prst="rect">
            <a:avLst/>
          </a:prstGeom>
        </p:spPr>
      </p:pic>
      <p:sp>
        <p:nvSpPr>
          <p:cNvPr id="5"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descr="KMP14"/>
          <p:cNvPicPr>
            <a:picLocks noChangeAspect="1"/>
          </p:cNvPicPr>
          <p:nvPr/>
        </p:nvPicPr>
        <p:blipFill>
          <a:blip r:embed="rId1"/>
          <a:stretch>
            <a:fillRect/>
          </a:stretch>
        </p:blipFill>
        <p:spPr>
          <a:xfrm>
            <a:off x="1243965" y="1448435"/>
            <a:ext cx="9703435" cy="5064760"/>
          </a:xfrm>
          <a:prstGeom prst="rect">
            <a:avLst/>
          </a:prstGeom>
        </p:spPr>
      </p:pic>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6"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14" name="Picture 13"/>
          <p:cNvPicPr>
            <a:picLocks noChangeAspect="1"/>
          </p:cNvPicPr>
          <p:nvPr/>
        </p:nvPicPr>
        <p:blipFill>
          <a:blip r:embed="rId1"/>
          <a:stretch>
            <a:fillRect/>
          </a:stretch>
        </p:blipFill>
        <p:spPr>
          <a:xfrm>
            <a:off x="912495" y="1680845"/>
            <a:ext cx="9701784" cy="4472032"/>
          </a:xfrm>
          <a:prstGeom prst="rect">
            <a:avLst/>
          </a:prstGeom>
        </p:spPr>
      </p:pic>
      <p:sp>
        <p:nvSpPr>
          <p:cNvPr id="15"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1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4" name="Picture 3"/>
          <p:cNvPicPr>
            <a:picLocks noChangeAspect="1"/>
          </p:cNvPicPr>
          <p:nvPr/>
        </p:nvPicPr>
        <p:blipFill>
          <a:blip r:embed="rId1"/>
          <a:stretch>
            <a:fillRect/>
          </a:stretch>
        </p:blipFill>
        <p:spPr>
          <a:xfrm>
            <a:off x="1161415" y="1447800"/>
            <a:ext cx="9631240" cy="5065776"/>
          </a:xfrm>
          <a:prstGeom prst="rect">
            <a:avLst/>
          </a:prstGeom>
        </p:spPr>
      </p:pic>
      <p:sp>
        <p:nvSpPr>
          <p:cNvPr id="5"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4" name="Picture 3"/>
          <p:cNvPicPr>
            <a:picLocks noChangeAspect="1"/>
          </p:cNvPicPr>
          <p:nvPr/>
        </p:nvPicPr>
        <p:blipFill>
          <a:blip r:embed="rId1"/>
          <a:stretch>
            <a:fillRect/>
          </a:stretch>
        </p:blipFill>
        <p:spPr>
          <a:xfrm>
            <a:off x="1161415" y="1447800"/>
            <a:ext cx="9631240" cy="5065776"/>
          </a:xfrm>
          <a:prstGeom prst="rect">
            <a:avLst/>
          </a:prstGeom>
        </p:spPr>
      </p:pic>
      <p:sp>
        <p:nvSpPr>
          <p:cNvPr id="2"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6"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169076" y="1509135"/>
            <a:ext cx="1816100" cy="707886"/>
          </a:xfrm>
          <a:prstGeom prst="rect">
            <a:avLst/>
          </a:prstGeom>
          <a:no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rPr>
              <a:t>目录</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387072" y="2241968"/>
            <a:ext cx="3380108" cy="2630170"/>
          </a:xfrm>
          <a:prstGeom prst="rect">
            <a:avLst/>
          </a:prstGeom>
          <a:noFill/>
        </p:spPr>
        <p:txBody>
          <a:bodyPr wrap="square" rtlCol="0">
            <a:spAutoFit/>
          </a:bodyPr>
          <a:lstStyle/>
          <a:p>
            <a:pPr algn="l">
              <a:lnSpc>
                <a:spcPct val="125000"/>
              </a:lnSpc>
            </a:pPr>
            <a:r>
              <a:rPr lang="en-US" altLang="zh-CN" sz="2800" dirty="0">
                <a:solidFill>
                  <a:schemeClr val="bg1"/>
                </a:solidFill>
                <a:latin typeface="Road Rage" pitchFamily="50" charset="0"/>
                <a:ea typeface="华文仿宋" panose="02010600040101010101" pitchFamily="2" charset="-122"/>
              </a:rPr>
              <a:t>o</a:t>
            </a:r>
            <a:r>
              <a:rPr lang="en-US" altLang="zh-CN" sz="2800" dirty="0" smtClean="0">
                <a:solidFill>
                  <a:schemeClr val="bg1"/>
                </a:solidFill>
                <a:latin typeface="Road Rage" pitchFamily="50" charset="0"/>
                <a:ea typeface="华文仿宋" panose="02010600040101010101" pitchFamily="2" charset="-122"/>
              </a:rPr>
              <a:t>1</a:t>
            </a:r>
            <a:r>
              <a:rPr lang="en-US" altLang="zh-CN" sz="2800" dirty="0" smtClean="0">
                <a:solidFill>
                  <a:schemeClr val="bg1"/>
                </a:solidFill>
                <a:latin typeface="华文仿宋" panose="02010600040101010101" pitchFamily="2" charset="-122"/>
                <a:ea typeface="华文仿宋" panose="02010600040101010101" pitchFamily="2" charset="-122"/>
              </a:rPr>
              <a:t>.</a:t>
            </a:r>
            <a:r>
              <a:rPr lang="zh-CN" altLang="en-US" dirty="0" smtClean="0">
                <a:solidFill>
                  <a:schemeClr val="bg1"/>
                </a:solidFill>
                <a:latin typeface="华文仿宋" panose="02010600040101010101" pitchFamily="2" charset="-122"/>
                <a:ea typeface="华文仿宋" panose="02010600040101010101" pitchFamily="2" charset="-122"/>
              </a:rPr>
              <a:t>字符串模式匹配算法问题</a:t>
            </a:r>
            <a:endParaRPr lang="en-US" altLang="zh-CN" sz="2000" dirty="0">
              <a:solidFill>
                <a:schemeClr val="bg1"/>
              </a:solidFill>
              <a:latin typeface="微软雅黑" panose="020B0503020204020204" pitchFamily="34" charset="-122"/>
              <a:ea typeface="微软雅黑" panose="020B0503020204020204" pitchFamily="34" charset="-122"/>
            </a:endParaRPr>
          </a:p>
          <a:p>
            <a:pPr algn="l">
              <a:lnSpc>
                <a:spcPct val="125000"/>
              </a:lnSpc>
            </a:pPr>
            <a:r>
              <a:rPr lang="en-US" altLang="zh-CN" sz="2800" dirty="0" smtClean="0">
                <a:solidFill>
                  <a:schemeClr val="bg1"/>
                </a:solidFill>
                <a:latin typeface="Road Rage" pitchFamily="50" charset="0"/>
                <a:ea typeface="华文仿宋" panose="02010600040101010101" pitchFamily="2" charset="-122"/>
              </a:rPr>
              <a:t>o2</a:t>
            </a:r>
            <a:r>
              <a:rPr lang="en-US" altLang="zh-CN" sz="2800" dirty="0" smtClean="0">
                <a:solidFill>
                  <a:schemeClr val="bg1"/>
                </a:solidFill>
                <a:latin typeface="华文仿宋" panose="02010600040101010101" pitchFamily="2" charset="-122"/>
                <a:ea typeface="华文仿宋" panose="02010600040101010101" pitchFamily="2" charset="-122"/>
              </a:rPr>
              <a:t>.</a:t>
            </a:r>
            <a:r>
              <a:rPr lang="en-US" altLang="zh-CN" dirty="0" smtClean="0">
                <a:solidFill>
                  <a:schemeClr val="bg1"/>
                </a:solidFill>
                <a:latin typeface="华文仿宋" panose="02010600040101010101" pitchFamily="2" charset="-122"/>
                <a:ea typeface="华文仿宋" panose="02010600040101010101" pitchFamily="2" charset="-122"/>
              </a:rPr>
              <a:t>KMP</a:t>
            </a:r>
            <a:r>
              <a:rPr lang="zh-CN" altLang="en-US" dirty="0" smtClean="0">
                <a:solidFill>
                  <a:schemeClr val="bg1"/>
                </a:solidFill>
                <a:latin typeface="华文仿宋" panose="02010600040101010101" pitchFamily="2" charset="-122"/>
                <a:ea typeface="华文仿宋" panose="02010600040101010101" pitchFamily="2" charset="-122"/>
              </a:rPr>
              <a:t>算法简介</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l">
              <a:lnSpc>
                <a:spcPct val="125000"/>
              </a:lnSpc>
            </a:pPr>
            <a:r>
              <a:rPr lang="en-US" altLang="zh-CN" sz="2800" dirty="0" smtClean="0">
                <a:solidFill>
                  <a:schemeClr val="bg1"/>
                </a:solidFill>
                <a:latin typeface="Road Rage" pitchFamily="50" charset="0"/>
                <a:ea typeface="华文仿宋" panose="02010600040101010101" pitchFamily="2" charset="-122"/>
              </a:rPr>
              <a:t>o3</a:t>
            </a:r>
            <a:r>
              <a:rPr lang="en-US" altLang="zh-CN" sz="2800" dirty="0" smtClean="0">
                <a:solidFill>
                  <a:schemeClr val="bg1"/>
                </a:solidFill>
                <a:latin typeface="华文仿宋" panose="02010600040101010101" pitchFamily="2" charset="-122"/>
                <a:ea typeface="华文仿宋" panose="02010600040101010101" pitchFamily="2" charset="-122"/>
              </a:rPr>
              <a:t>.</a:t>
            </a:r>
            <a:r>
              <a:rPr lang="en-US" altLang="zh-CN" dirty="0" smtClean="0">
                <a:solidFill>
                  <a:schemeClr val="bg1"/>
                </a:solidFill>
                <a:latin typeface="华文仿宋" panose="02010600040101010101" pitchFamily="2" charset="-122"/>
                <a:ea typeface="华文仿宋" panose="02010600040101010101" pitchFamily="2" charset="-122"/>
              </a:rPr>
              <a:t>KMP</a:t>
            </a:r>
            <a:r>
              <a:rPr lang="zh-CN" altLang="en-US" dirty="0" smtClean="0">
                <a:solidFill>
                  <a:schemeClr val="bg1"/>
                </a:solidFill>
                <a:latin typeface="华文仿宋" panose="02010600040101010101" pitchFamily="2" charset="-122"/>
                <a:ea typeface="华文仿宋" panose="02010600040101010101" pitchFamily="2" charset="-122"/>
              </a:rPr>
              <a:t>算法分析</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l">
              <a:lnSpc>
                <a:spcPct val="125000"/>
              </a:lnSpc>
            </a:pPr>
            <a:r>
              <a:rPr lang="en-US" altLang="zh-CN" sz="2800" dirty="0" smtClean="0">
                <a:solidFill>
                  <a:schemeClr val="bg1"/>
                </a:solidFill>
                <a:latin typeface="Road Rage" pitchFamily="50" charset="0"/>
                <a:ea typeface="华文仿宋" panose="02010600040101010101" pitchFamily="2" charset="-122"/>
              </a:rPr>
              <a:t>o4</a:t>
            </a:r>
            <a:r>
              <a:rPr lang="en-US" altLang="zh-CN" sz="2800" dirty="0" smtClean="0">
                <a:solidFill>
                  <a:schemeClr val="bg1"/>
                </a:solidFill>
                <a:latin typeface="华文仿宋" panose="02010600040101010101" pitchFamily="2" charset="-122"/>
                <a:ea typeface="华文仿宋" panose="02010600040101010101" pitchFamily="2" charset="-122"/>
              </a:rPr>
              <a:t>.</a:t>
            </a:r>
            <a:r>
              <a:rPr lang="en-US" altLang="zh-CN" dirty="0" smtClean="0">
                <a:solidFill>
                  <a:schemeClr val="bg1"/>
                </a:solidFill>
                <a:latin typeface="华文仿宋" panose="02010600040101010101" pitchFamily="2" charset="-122"/>
                <a:ea typeface="华文仿宋" panose="02010600040101010101" pitchFamily="2" charset="-122"/>
              </a:rPr>
              <a:t>KMP</a:t>
            </a:r>
            <a:r>
              <a:rPr lang="zh-CN" altLang="en-US" dirty="0" smtClean="0">
                <a:solidFill>
                  <a:schemeClr val="bg1"/>
                </a:solidFill>
                <a:latin typeface="华文仿宋" panose="02010600040101010101" pitchFamily="2" charset="-122"/>
                <a:ea typeface="华文仿宋" panose="02010600040101010101" pitchFamily="2" charset="-122"/>
              </a:rPr>
              <a:t>实现代码分析</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25000"/>
              </a:lnSpc>
            </a:pP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8" name="Picture 7"/>
          <p:cNvPicPr>
            <a:picLocks noChangeAspect="1"/>
          </p:cNvPicPr>
          <p:nvPr/>
        </p:nvPicPr>
        <p:blipFill>
          <a:blip r:embed="rId1"/>
          <a:stretch>
            <a:fillRect/>
          </a:stretch>
        </p:blipFill>
        <p:spPr>
          <a:xfrm>
            <a:off x="1068705" y="1343025"/>
            <a:ext cx="10054686" cy="5148072"/>
          </a:xfrm>
          <a:prstGeom prst="rect">
            <a:avLst/>
          </a:prstGeom>
        </p:spPr>
      </p:pic>
      <p:sp>
        <p:nvSpPr>
          <p:cNvPr id="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11"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5" name="Picture 4"/>
          <p:cNvPicPr>
            <a:picLocks noChangeAspect="1"/>
          </p:cNvPicPr>
          <p:nvPr/>
        </p:nvPicPr>
        <p:blipFill>
          <a:blip r:embed="rId1"/>
          <a:stretch>
            <a:fillRect/>
          </a:stretch>
        </p:blipFill>
        <p:spPr>
          <a:xfrm>
            <a:off x="1262380" y="1297940"/>
            <a:ext cx="10296144" cy="5148072"/>
          </a:xfrm>
          <a:prstGeom prst="rect">
            <a:avLst/>
          </a:prstGeom>
        </p:spPr>
      </p:pic>
      <p:sp>
        <p:nvSpPr>
          <p:cNvPr id="6"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9"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2" name="Picture 1"/>
          <p:cNvPicPr>
            <a:picLocks noChangeAspect="1"/>
          </p:cNvPicPr>
          <p:nvPr/>
        </p:nvPicPr>
        <p:blipFill>
          <a:blip r:embed="rId1"/>
          <a:stretch>
            <a:fillRect/>
          </a:stretch>
        </p:blipFill>
        <p:spPr>
          <a:xfrm>
            <a:off x="1247775" y="1459230"/>
            <a:ext cx="10034949" cy="5148072"/>
          </a:xfrm>
          <a:prstGeom prst="rect">
            <a:avLst/>
          </a:prstGeom>
        </p:spPr>
      </p:pic>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6"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10" name="Picture 9"/>
          <p:cNvPicPr>
            <a:picLocks noChangeAspect="1"/>
          </p:cNvPicPr>
          <p:nvPr/>
        </p:nvPicPr>
        <p:blipFill>
          <a:blip r:embed="rId1"/>
          <a:stretch>
            <a:fillRect/>
          </a:stretch>
        </p:blipFill>
        <p:spPr>
          <a:xfrm>
            <a:off x="850265" y="1406525"/>
            <a:ext cx="10592812" cy="5148072"/>
          </a:xfrm>
          <a:prstGeom prst="rect">
            <a:avLst/>
          </a:prstGeom>
        </p:spPr>
      </p:pic>
      <p:sp>
        <p:nvSpPr>
          <p:cNvPr id="11"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13"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7" name="Picture 6"/>
          <p:cNvPicPr>
            <a:picLocks noChangeAspect="1"/>
          </p:cNvPicPr>
          <p:nvPr/>
        </p:nvPicPr>
        <p:blipFill>
          <a:blip r:embed="rId1"/>
          <a:stretch>
            <a:fillRect/>
          </a:stretch>
        </p:blipFill>
        <p:spPr>
          <a:xfrm>
            <a:off x="542290" y="1406525"/>
            <a:ext cx="11106654" cy="5148072"/>
          </a:xfrm>
          <a:prstGeom prst="rect">
            <a:avLst/>
          </a:prstGeom>
        </p:spPr>
      </p:pic>
      <p:sp>
        <p:nvSpPr>
          <p:cNvPr id="8"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10"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2715260" cy="583565"/>
          </a:xfrm>
          <a:prstGeom prst="rect">
            <a:avLst/>
          </a:prstGeom>
          <a:noFill/>
        </p:spPr>
        <p:txBody>
          <a:bodyPr wrap="square" rtlCol="0">
            <a:spAutoFit/>
          </a:bodyPr>
          <a:p>
            <a:r>
              <a:rPr lang="zh-CN" altLang="en-US" sz="3200"/>
              <a:t>动画演示</a:t>
            </a:r>
            <a:endParaRPr lang="zh-CN" altLang="en-US" sz="3200"/>
          </a:p>
        </p:txBody>
      </p:sp>
      <p:pic>
        <p:nvPicPr>
          <p:cNvPr id="2" name="Picture 1"/>
          <p:cNvPicPr>
            <a:picLocks noChangeAspect="1"/>
          </p:cNvPicPr>
          <p:nvPr/>
        </p:nvPicPr>
        <p:blipFill>
          <a:blip r:embed="rId1"/>
          <a:stretch>
            <a:fillRect/>
          </a:stretch>
        </p:blipFill>
        <p:spPr>
          <a:xfrm>
            <a:off x="500380" y="1471930"/>
            <a:ext cx="11387890" cy="5148072"/>
          </a:xfrm>
          <a:prstGeom prst="rect">
            <a:avLst/>
          </a:prstGeom>
        </p:spPr>
      </p:pic>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2"/>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4" descr="KMP18"/>
          <p:cNvPicPr>
            <a:picLocks noChangeAspect="1"/>
          </p:cNvPicPr>
          <p:nvPr/>
        </p:nvPicPr>
        <p:blipFill>
          <a:blip r:embed="rId2"/>
          <a:stretch>
            <a:fillRect/>
          </a:stretch>
        </p:blipFill>
        <p:spPr>
          <a:xfrm>
            <a:off x="1725295" y="1678305"/>
            <a:ext cx="8643620" cy="4415790"/>
          </a:xfrm>
          <a:prstGeom prst="rect">
            <a:avLst/>
          </a:prstGeom>
        </p:spPr>
      </p:pic>
      <p:sp>
        <p:nvSpPr>
          <p:cNvPr id="9" name="Text Box 8"/>
          <p:cNvSpPr txBox="1"/>
          <p:nvPr/>
        </p:nvSpPr>
        <p:spPr>
          <a:xfrm>
            <a:off x="5340985" y="949960"/>
            <a:ext cx="3469640" cy="645160"/>
          </a:xfrm>
          <a:prstGeom prst="rect">
            <a:avLst/>
          </a:prstGeom>
          <a:noFill/>
        </p:spPr>
        <p:txBody>
          <a:bodyPr wrap="square" rtlCol="0">
            <a:spAutoFit/>
          </a:bodyPr>
          <a:p>
            <a:r>
              <a:rPr lang="en-US" b="1" i="1"/>
              <a:t>next</a:t>
            </a:r>
            <a:r>
              <a:rPr lang="zh-CN" altLang="en-US" b="1" i="1"/>
              <a:t>数组的本质</a:t>
            </a:r>
            <a:r>
              <a:rPr lang="zh-CN" altLang="en-US"/>
              <a:t>就是</a:t>
            </a:r>
            <a:endParaRPr lang="zh-CN" altLang="en-US"/>
          </a:p>
          <a:p>
            <a:r>
              <a:rPr lang="zh-CN" altLang="en-US">
                <a:solidFill>
                  <a:srgbClr val="FF0000"/>
                </a:solidFill>
              </a:rPr>
              <a:t>寻找字串中“相同前后缀的长度”</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552440" y="560070"/>
            <a:ext cx="4900930" cy="1076325"/>
          </a:xfrm>
          <a:prstGeom prst="rect">
            <a:avLst/>
          </a:prstGeom>
          <a:noFill/>
        </p:spPr>
        <p:txBody>
          <a:bodyPr wrap="square" rtlCol="0">
            <a:spAutoFit/>
          </a:bodyPr>
          <a:p>
            <a:r>
              <a:rPr lang="en-US" altLang="zh-CN" sz="3200"/>
              <a:t>next</a:t>
            </a:r>
            <a:r>
              <a:rPr lang="zh-CN" altLang="en-US" sz="3200"/>
              <a:t>数组中的长度一定要是最长的</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2"/>
          <a:stretch>
            <a:fillRect/>
          </a:stretch>
        </p:blipFill>
        <p:spPr>
          <a:xfrm>
            <a:off x="383540" y="1584325"/>
            <a:ext cx="5656580" cy="3683000"/>
          </a:xfrm>
          <a:prstGeom prst="rect">
            <a:avLst/>
          </a:prstGeom>
        </p:spPr>
      </p:pic>
      <p:sp>
        <p:nvSpPr>
          <p:cNvPr id="11" name="Text Box 10"/>
          <p:cNvSpPr txBox="1"/>
          <p:nvPr/>
        </p:nvSpPr>
        <p:spPr>
          <a:xfrm>
            <a:off x="3707765" y="4109720"/>
            <a:ext cx="2141855" cy="645160"/>
          </a:xfrm>
          <a:prstGeom prst="rect">
            <a:avLst/>
          </a:prstGeom>
          <a:noFill/>
        </p:spPr>
        <p:txBody>
          <a:bodyPr wrap="square" rtlCol="0">
            <a:spAutoFit/>
          </a:bodyPr>
          <a:p>
            <a:r>
              <a:rPr lang="zh-CN" altLang="en-US">
                <a:solidFill>
                  <a:srgbClr val="FF0000"/>
                </a:solidFill>
              </a:rPr>
              <a:t>这里的</a:t>
            </a:r>
            <a:r>
              <a:rPr lang="en-US" altLang="zh-CN">
                <a:solidFill>
                  <a:srgbClr val="FF0000"/>
                </a:solidFill>
              </a:rPr>
              <a:t>A </a:t>
            </a:r>
            <a:r>
              <a:rPr lang="zh-CN" altLang="en-US">
                <a:solidFill>
                  <a:srgbClr val="FF0000"/>
                </a:solidFill>
              </a:rPr>
              <a:t>对应长度是</a:t>
            </a:r>
            <a:r>
              <a:rPr lang="en-US" altLang="zh-CN">
                <a:solidFill>
                  <a:srgbClr val="FF0000"/>
                </a:solidFill>
              </a:rPr>
              <a:t>3</a:t>
            </a:r>
            <a:r>
              <a:rPr lang="zh-CN" altLang="en-US">
                <a:solidFill>
                  <a:srgbClr val="FF0000"/>
                </a:solidFill>
              </a:rPr>
              <a:t>而并非</a:t>
            </a:r>
            <a:r>
              <a:rPr lang="en-US" altLang="zh-CN">
                <a:solidFill>
                  <a:srgbClr val="FF0000"/>
                </a:solidFill>
              </a:rPr>
              <a:t>1</a:t>
            </a:r>
            <a:endParaRPr lang="en-US" altLang="zh-CN">
              <a:solidFill>
                <a:srgbClr val="FF0000"/>
              </a:solidFill>
            </a:endParaRPr>
          </a:p>
        </p:txBody>
      </p:sp>
      <p:pic>
        <p:nvPicPr>
          <p:cNvPr id="12" name="Picture 11"/>
          <p:cNvPicPr>
            <a:picLocks noChangeAspect="1"/>
          </p:cNvPicPr>
          <p:nvPr/>
        </p:nvPicPr>
        <p:blipFill>
          <a:blip r:embed="rId3"/>
          <a:stretch>
            <a:fillRect/>
          </a:stretch>
        </p:blipFill>
        <p:spPr>
          <a:xfrm>
            <a:off x="6163310" y="1637030"/>
            <a:ext cx="5788660" cy="3638550"/>
          </a:xfrm>
          <a:prstGeom prst="rect">
            <a:avLst/>
          </a:prstGeom>
        </p:spPr>
      </p:pic>
      <p:sp>
        <p:nvSpPr>
          <p:cNvPr id="13" name="Text Box 12"/>
          <p:cNvSpPr txBox="1"/>
          <p:nvPr/>
        </p:nvSpPr>
        <p:spPr>
          <a:xfrm>
            <a:off x="9653270" y="4622165"/>
            <a:ext cx="2141855" cy="645160"/>
          </a:xfrm>
          <a:prstGeom prst="rect">
            <a:avLst/>
          </a:prstGeom>
          <a:noFill/>
        </p:spPr>
        <p:txBody>
          <a:bodyPr wrap="square" rtlCol="0">
            <a:spAutoFit/>
          </a:bodyPr>
          <a:p>
            <a:r>
              <a:rPr lang="zh-CN" altLang="en-US">
                <a:solidFill>
                  <a:srgbClr val="FF0000"/>
                </a:solidFill>
              </a:rPr>
              <a:t>还有更长相同的前后缀</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Picture 10"/>
          <p:cNvPicPr>
            <a:picLocks noChangeAspect="1"/>
          </p:cNvPicPr>
          <p:nvPr/>
        </p:nvPicPr>
        <p:blipFill>
          <a:blip r:embed="rId2"/>
          <a:stretch>
            <a:fillRect/>
          </a:stretch>
        </p:blipFill>
        <p:spPr>
          <a:xfrm>
            <a:off x="738505" y="1347470"/>
            <a:ext cx="5977890" cy="4570095"/>
          </a:xfrm>
          <a:prstGeom prst="rect">
            <a:avLst/>
          </a:prstGeom>
        </p:spPr>
      </p:pic>
      <p:pic>
        <p:nvPicPr>
          <p:cNvPr id="12" name="Picture 11"/>
          <p:cNvPicPr>
            <a:picLocks noChangeAspect="1"/>
          </p:cNvPicPr>
          <p:nvPr/>
        </p:nvPicPr>
        <p:blipFill>
          <a:blip r:embed="rId3"/>
          <a:stretch>
            <a:fillRect/>
          </a:stretch>
        </p:blipFill>
        <p:spPr>
          <a:xfrm>
            <a:off x="6958330" y="1347470"/>
            <a:ext cx="4688840" cy="3585845"/>
          </a:xfrm>
          <a:prstGeom prst="rect">
            <a:avLst/>
          </a:prstGeom>
        </p:spPr>
      </p:pic>
      <p:sp>
        <p:nvSpPr>
          <p:cNvPr id="13" name="Text Box 12"/>
          <p:cNvSpPr txBox="1"/>
          <p:nvPr/>
        </p:nvSpPr>
        <p:spPr>
          <a:xfrm>
            <a:off x="7311390" y="5422265"/>
            <a:ext cx="3818890" cy="645160"/>
          </a:xfrm>
          <a:prstGeom prst="rect">
            <a:avLst/>
          </a:prstGeom>
          <a:noFill/>
        </p:spPr>
        <p:txBody>
          <a:bodyPr wrap="square" rtlCol="0">
            <a:spAutoFit/>
          </a:bodyPr>
          <a:p>
            <a:r>
              <a:rPr lang="zh-CN" altLang="en-US">
                <a:solidFill>
                  <a:schemeClr val="tx1"/>
                </a:solidFill>
                <a:effectLst>
                  <a:outerShdw blurRad="38100" dist="19050" dir="2700000" algn="tl" rotWithShape="0">
                    <a:schemeClr val="dk1">
                      <a:alpha val="40000"/>
                    </a:schemeClr>
                  </a:outerShdw>
                </a:effectLst>
              </a:rPr>
              <a:t>若跳过所有字符的比较，算法将失去意义</a:t>
            </a:r>
            <a:endParaRPr lang="zh-CN" altLang="en-US">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5253990" cy="583565"/>
          </a:xfrm>
          <a:prstGeom prst="rect">
            <a:avLst/>
          </a:prstGeom>
          <a:noFill/>
        </p:spPr>
        <p:txBody>
          <a:bodyPr wrap="square" rtlCol="0">
            <a:spAutoFit/>
          </a:bodyPr>
          <a:p>
            <a:r>
              <a:rPr lang="zh-CN" altLang="en-US" sz="3200"/>
              <a:t>下面讨论两种情况</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2"/>
          <a:stretch>
            <a:fillRect/>
          </a:stretch>
        </p:blipFill>
        <p:spPr>
          <a:xfrm>
            <a:off x="821055" y="1386205"/>
            <a:ext cx="9791050" cy="514807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178092" y="2104311"/>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a:t>
            </a:r>
            <a:r>
              <a:rPr lang="en-US" altLang="zh-CN" sz="9600" dirty="0" smtClean="0">
                <a:ln w="28575">
                  <a:noFill/>
                </a:ln>
                <a:solidFill>
                  <a:schemeClr val="bg1"/>
                </a:solidFill>
                <a:latin typeface="Road Rage" pitchFamily="50" charset="0"/>
                <a:ea typeface="微软雅黑" panose="020B0503020204020204" pitchFamily="34" charset="-122"/>
              </a:rPr>
              <a:t>1</a:t>
            </a:r>
            <a:endParaRPr lang="zh-CN" altLang="en-US" sz="9600" dirty="0">
              <a:ln w="28575">
                <a:noFill/>
              </a:ln>
              <a:solidFill>
                <a:schemeClr val="bg1"/>
              </a:solidFill>
              <a:latin typeface="Road Rage" pitchFamily="50" charset="0"/>
              <a:ea typeface="微软雅黑" panose="020B0503020204020204" pitchFamily="34" charset="-122"/>
            </a:endParaRPr>
          </a:p>
        </p:txBody>
      </p:sp>
      <p:sp>
        <p:nvSpPr>
          <p:cNvPr id="26" name="矩形 25"/>
          <p:cNvSpPr/>
          <p:nvPr/>
        </p:nvSpPr>
        <p:spPr>
          <a:xfrm>
            <a:off x="4308749" y="3524262"/>
            <a:ext cx="3535680" cy="645160"/>
          </a:xfrm>
          <a:prstGeom prst="rect">
            <a:avLst/>
          </a:prstGeom>
        </p:spPr>
        <p:txBody>
          <a:bodyPr wrap="none">
            <a:spAutoFit/>
          </a:bodyPr>
          <a:lstStyle/>
          <a:p>
            <a:pPr algn="l">
              <a:lnSpc>
                <a:spcPct val="150000"/>
              </a:lnSpc>
            </a:pPr>
            <a:r>
              <a:rPr lang="zh-CN" altLang="en-US" sz="2400" dirty="0" smtClean="0">
                <a:solidFill>
                  <a:schemeClr val="bg1"/>
                </a:solidFill>
                <a:latin typeface="华文仿宋" panose="02010600040101010101" pitchFamily="2" charset="-122"/>
                <a:ea typeface="华文仿宋" panose="02010600040101010101" pitchFamily="2" charset="-122"/>
                <a:sym typeface="+mn-ea"/>
              </a:rPr>
              <a:t>字符串模式匹配算法问题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849620" y="789940"/>
            <a:ext cx="5253990" cy="583565"/>
          </a:xfrm>
          <a:prstGeom prst="rect">
            <a:avLst/>
          </a:prstGeom>
          <a:noFill/>
        </p:spPr>
        <p:txBody>
          <a:bodyPr wrap="square" rtlCol="0">
            <a:spAutoFit/>
          </a:bodyPr>
          <a:p>
            <a:r>
              <a:rPr lang="zh-CN" altLang="en-US" sz="3200"/>
              <a:t>下面讨论两种情况</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2"/>
          <a:stretch>
            <a:fillRect/>
          </a:stretch>
        </p:blipFill>
        <p:spPr>
          <a:xfrm>
            <a:off x="821055" y="1386205"/>
            <a:ext cx="9791050" cy="514807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092700" y="758825"/>
            <a:ext cx="7000240" cy="583565"/>
          </a:xfrm>
          <a:prstGeom prst="rect">
            <a:avLst/>
          </a:prstGeom>
          <a:noFill/>
        </p:spPr>
        <p:txBody>
          <a:bodyPr wrap="square" rtlCol="0">
            <a:spAutoFit/>
          </a:bodyPr>
          <a:p>
            <a:r>
              <a:rPr lang="zh-CN" altLang="en-US" sz="3200"/>
              <a:t>第一种情况：下一个字符依然</a:t>
            </a:r>
            <a:r>
              <a:rPr lang="zh-CN" altLang="en-US" sz="3200">
                <a:solidFill>
                  <a:srgbClr val="FF0000"/>
                </a:solidFill>
              </a:rPr>
              <a:t>相同</a:t>
            </a:r>
            <a:endParaRPr lang="zh-CN" altLang="en-US" sz="3200">
              <a:solidFill>
                <a:srgbClr val="FF0000"/>
              </a:solidFill>
            </a:endParaRPr>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1155700" y="1342390"/>
            <a:ext cx="10506473" cy="5148072"/>
          </a:xfrm>
          <a:prstGeom prst="rect">
            <a:avLst/>
          </a:prstGeom>
        </p:spPr>
      </p:pic>
      <p:sp>
        <p:nvSpPr>
          <p:cNvPr id="9" name="Text Box 8"/>
          <p:cNvSpPr txBox="1"/>
          <p:nvPr/>
        </p:nvSpPr>
        <p:spPr>
          <a:xfrm>
            <a:off x="7367270" y="2056130"/>
            <a:ext cx="608330" cy="368300"/>
          </a:xfrm>
          <a:prstGeom prst="rect">
            <a:avLst/>
          </a:prstGeom>
          <a:noFill/>
        </p:spPr>
        <p:txBody>
          <a:bodyPr wrap="square" rtlCol="0">
            <a:spAutoFit/>
          </a:bodyPr>
          <a:p>
            <a:r>
              <a:rPr lang="en-US">
                <a:solidFill>
                  <a:srgbClr val="FF0000"/>
                </a:solidFill>
              </a:rPr>
              <a:t>+1</a:t>
            </a:r>
            <a:endParaRPr lang="en-US">
              <a:solidFill>
                <a:srgbClr val="FF0000"/>
              </a:solidFill>
            </a:endParaRPr>
          </a:p>
        </p:txBody>
      </p:sp>
      <p:sp>
        <p:nvSpPr>
          <p:cNvPr id="10" name="Text Box 9"/>
          <p:cNvSpPr txBox="1"/>
          <p:nvPr/>
        </p:nvSpPr>
        <p:spPr>
          <a:xfrm>
            <a:off x="9043670" y="4502785"/>
            <a:ext cx="862965" cy="583565"/>
          </a:xfrm>
          <a:prstGeom prst="rect">
            <a:avLst/>
          </a:prstGeom>
          <a:noFill/>
        </p:spPr>
        <p:txBody>
          <a:bodyPr wrap="square" rtlCol="0">
            <a:spAutoFit/>
          </a:bodyPr>
          <a:p>
            <a:r>
              <a:rPr lang="en-US" sz="3200">
                <a:solidFill>
                  <a:srgbClr val="FF0000"/>
                </a:solidFill>
              </a:rPr>
              <a:t>3</a:t>
            </a:r>
            <a:endParaRPr lang="en-US" sz="320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092700" y="758825"/>
            <a:ext cx="7000240" cy="583565"/>
          </a:xfrm>
          <a:prstGeom prst="rect">
            <a:avLst/>
          </a:prstGeom>
          <a:noFill/>
        </p:spPr>
        <p:txBody>
          <a:bodyPr wrap="square" rtlCol="0">
            <a:spAutoFit/>
          </a:bodyPr>
          <a:p>
            <a:r>
              <a:rPr lang="zh-CN" altLang="en-US" sz="3200"/>
              <a:t>第二种情况：下一个字符</a:t>
            </a:r>
            <a:r>
              <a:rPr lang="zh-CN" altLang="en-US" sz="3200">
                <a:solidFill>
                  <a:srgbClr val="FF0000"/>
                </a:solidFill>
              </a:rPr>
              <a:t>不同</a:t>
            </a:r>
            <a:endParaRPr lang="zh-CN" altLang="en-US" sz="3200">
              <a:solidFill>
                <a:srgbClr val="FF0000"/>
              </a:solidFill>
            </a:endParaRPr>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Picture 11"/>
          <p:cNvPicPr>
            <a:picLocks noChangeAspect="1"/>
          </p:cNvPicPr>
          <p:nvPr/>
        </p:nvPicPr>
        <p:blipFill>
          <a:blip r:embed="rId2"/>
          <a:stretch>
            <a:fillRect/>
          </a:stretch>
        </p:blipFill>
        <p:spPr>
          <a:xfrm>
            <a:off x="850265" y="1282700"/>
            <a:ext cx="10189632" cy="514807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418455" y="727710"/>
            <a:ext cx="5925820" cy="583565"/>
          </a:xfrm>
          <a:prstGeom prst="rect">
            <a:avLst/>
          </a:prstGeom>
          <a:noFill/>
        </p:spPr>
        <p:txBody>
          <a:bodyPr wrap="square" rtlCol="0">
            <a:spAutoFit/>
          </a:bodyPr>
          <a:p>
            <a:r>
              <a:rPr lang="zh-CN" altLang="en-US" sz="3200"/>
              <a:t>尝试找到</a:t>
            </a:r>
            <a:r>
              <a:rPr lang="zh-CN" altLang="en-US" sz="3200">
                <a:solidFill>
                  <a:srgbClr val="FF0000"/>
                </a:solidFill>
              </a:rPr>
              <a:t>更短的</a:t>
            </a:r>
            <a:r>
              <a:rPr lang="zh-CN" altLang="en-US" sz="3200"/>
              <a:t>相同的前后缀</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1029335" y="1386205"/>
            <a:ext cx="10132865" cy="514807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418455" y="727710"/>
            <a:ext cx="5925820" cy="583565"/>
          </a:xfrm>
          <a:prstGeom prst="rect">
            <a:avLst/>
          </a:prstGeom>
          <a:noFill/>
        </p:spPr>
        <p:txBody>
          <a:bodyPr wrap="square" rtlCol="0">
            <a:spAutoFit/>
          </a:bodyPr>
          <a:p>
            <a:r>
              <a:rPr lang="zh-CN" altLang="en-US" sz="3200"/>
              <a:t>尝试找到</a:t>
            </a:r>
            <a:r>
              <a:rPr lang="zh-CN" altLang="en-US" sz="3200">
                <a:solidFill>
                  <a:srgbClr val="FF0000"/>
                </a:solidFill>
              </a:rPr>
              <a:t>更短的</a:t>
            </a:r>
            <a:r>
              <a:rPr lang="zh-CN" altLang="en-US" sz="3200"/>
              <a:t>相同的前后缀</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538902" y="880533"/>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2"/>
          <a:stretch>
            <a:fillRect/>
          </a:stretch>
        </p:blipFill>
        <p:spPr>
          <a:xfrm>
            <a:off x="850265" y="1429385"/>
            <a:ext cx="10986739" cy="5148072"/>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418455" y="727710"/>
            <a:ext cx="5925820" cy="583565"/>
          </a:xfrm>
          <a:prstGeom prst="rect">
            <a:avLst/>
          </a:prstGeom>
          <a:noFill/>
        </p:spPr>
        <p:txBody>
          <a:bodyPr wrap="square" rtlCol="0">
            <a:spAutoFit/>
          </a:bodyPr>
          <a:p>
            <a:r>
              <a:rPr lang="zh-CN" altLang="en-US" sz="3200"/>
              <a:t>尝试找到</a:t>
            </a:r>
            <a:r>
              <a:rPr lang="zh-CN" altLang="en-US" sz="3200">
                <a:solidFill>
                  <a:srgbClr val="FF0000"/>
                </a:solidFill>
              </a:rPr>
              <a:t>更短的</a:t>
            </a:r>
            <a:r>
              <a:rPr lang="zh-CN" altLang="en-US" sz="3200"/>
              <a:t>相同的前后缀</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538902" y="880533"/>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2"/>
          <a:stretch>
            <a:fillRect/>
          </a:stretch>
        </p:blipFill>
        <p:spPr>
          <a:xfrm>
            <a:off x="850265" y="1407160"/>
            <a:ext cx="10986739" cy="5148072"/>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5713730" y="2721610"/>
              <a:ext cx="3416300" cy="891540"/>
            </p14:xfrm>
          </p:contentPart>
        </mc:Choice>
        <mc:Fallback xmlns="">
          <p:pic>
            <p:nvPicPr>
              <p:cNvPr id="2" name="Ink 1"/>
            </p:nvPicPr>
            <p:blipFill>
              <a:blip r:embed="rId4"/>
            </p:blipFill>
            <p:spPr>
              <a:xfrm>
                <a:off x="5713730" y="2721610"/>
                <a:ext cx="3416300" cy="8915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5466080" y="3167380"/>
              <a:ext cx="615950" cy="375285"/>
            </p14:xfrm>
          </p:contentPart>
        </mc:Choice>
        <mc:Fallback xmlns="">
          <p:pic>
            <p:nvPicPr>
              <p:cNvPr id="5" name="Ink 4"/>
            </p:nvPicPr>
            <p:blipFill>
              <a:blip r:embed="rId6"/>
            </p:blipFill>
            <p:spPr>
              <a:xfrm>
                <a:off x="5466080" y="3167380"/>
                <a:ext cx="615950" cy="3752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846830" y="2834640"/>
              <a:ext cx="1591945" cy="694055"/>
            </p14:xfrm>
          </p:contentPart>
        </mc:Choice>
        <mc:Fallback xmlns="">
          <p:pic>
            <p:nvPicPr>
              <p:cNvPr id="9" name="Ink 8"/>
            </p:nvPicPr>
            <p:blipFill>
              <a:blip r:embed="rId8"/>
            </p:blipFill>
            <p:spPr>
              <a:xfrm>
                <a:off x="3846830" y="2834640"/>
                <a:ext cx="1591945" cy="6940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3655695" y="3393440"/>
              <a:ext cx="340360" cy="113665"/>
            </p14:xfrm>
          </p:contentPart>
        </mc:Choice>
        <mc:Fallback xmlns="">
          <p:pic>
            <p:nvPicPr>
              <p:cNvPr id="11" name="Ink 10"/>
            </p:nvPicPr>
            <p:blipFill>
              <a:blip r:embed="rId10"/>
            </p:blipFill>
            <p:spPr>
              <a:xfrm>
                <a:off x="3655695" y="3393440"/>
                <a:ext cx="340360" cy="113665"/>
              </a:xfrm>
              <a:prstGeom prst="rect"/>
            </p:spPr>
          </p:pic>
        </mc:Fallback>
      </mc:AlternateContent>
      <p:sp>
        <p:nvSpPr>
          <p:cNvPr id="14" name="Text Box 13"/>
          <p:cNvSpPr txBox="1"/>
          <p:nvPr/>
        </p:nvSpPr>
        <p:spPr>
          <a:xfrm>
            <a:off x="3896360" y="3853180"/>
            <a:ext cx="331470" cy="460375"/>
          </a:xfrm>
          <a:prstGeom prst="rect">
            <a:avLst/>
          </a:prstGeom>
          <a:noFill/>
        </p:spPr>
        <p:txBody>
          <a:bodyPr wrap="square" rtlCol="0">
            <a:spAutoFit/>
          </a:bodyPr>
          <a:p>
            <a:r>
              <a:rPr lang="en-US" sz="2400">
                <a:solidFill>
                  <a:srgbClr val="FF0000"/>
                </a:solidFill>
              </a:rPr>
              <a:t>1</a:t>
            </a:r>
            <a:endParaRPr lang="en-US" sz="2400">
              <a:solidFill>
                <a:srgbClr val="FF0000"/>
              </a:solidFill>
            </a:endParaRPr>
          </a:p>
        </p:txBody>
      </p:sp>
      <p:sp>
        <p:nvSpPr>
          <p:cNvPr id="15" name="Text Box 14"/>
          <p:cNvSpPr txBox="1"/>
          <p:nvPr/>
        </p:nvSpPr>
        <p:spPr>
          <a:xfrm>
            <a:off x="5657850" y="3902075"/>
            <a:ext cx="331470" cy="460375"/>
          </a:xfrm>
          <a:prstGeom prst="rect">
            <a:avLst/>
          </a:prstGeom>
          <a:noFill/>
        </p:spPr>
        <p:txBody>
          <a:bodyPr wrap="square" rtlCol="0">
            <a:spAutoFit/>
          </a:bodyPr>
          <a:p>
            <a:r>
              <a:rPr lang="en-US" sz="2400">
                <a:solidFill>
                  <a:srgbClr val="FF0000"/>
                </a:solidFill>
              </a:rPr>
              <a:t>2</a:t>
            </a:r>
            <a:endParaRPr lang="en-US" sz="2400">
              <a:solidFill>
                <a:srgbClr val="FF0000"/>
              </a:solidFill>
            </a:endParaRPr>
          </a:p>
        </p:txBody>
      </p:sp>
      <p:sp>
        <p:nvSpPr>
          <p:cNvPr id="16" name="Text Box 15"/>
          <p:cNvSpPr txBox="1"/>
          <p:nvPr/>
        </p:nvSpPr>
        <p:spPr>
          <a:xfrm>
            <a:off x="7487920" y="3853180"/>
            <a:ext cx="331470" cy="460375"/>
          </a:xfrm>
          <a:prstGeom prst="rect">
            <a:avLst/>
          </a:prstGeom>
          <a:noFill/>
        </p:spPr>
        <p:txBody>
          <a:bodyPr wrap="square" rtlCol="0">
            <a:spAutoFit/>
          </a:bodyPr>
          <a:p>
            <a:r>
              <a:rPr lang="en-US" sz="2400">
                <a:solidFill>
                  <a:srgbClr val="FF0000"/>
                </a:solidFill>
              </a:rPr>
              <a:t>3</a:t>
            </a:r>
            <a:endParaRPr lang="en-US" sz="2400">
              <a:solidFill>
                <a:srgbClr val="FF0000"/>
              </a:solidFill>
            </a:endParaRPr>
          </a:p>
        </p:txBody>
      </p:sp>
      <p:sp>
        <p:nvSpPr>
          <p:cNvPr id="17" name="Text Box 16"/>
          <p:cNvSpPr txBox="1"/>
          <p:nvPr/>
        </p:nvSpPr>
        <p:spPr>
          <a:xfrm>
            <a:off x="9254490" y="3966210"/>
            <a:ext cx="331470" cy="460375"/>
          </a:xfrm>
          <a:prstGeom prst="rect">
            <a:avLst/>
          </a:prstGeom>
          <a:noFill/>
        </p:spPr>
        <p:txBody>
          <a:bodyPr wrap="square" rtlCol="0">
            <a:spAutoFit/>
          </a:bodyPr>
          <a:p>
            <a:r>
              <a:rPr lang="en-US" sz="2400">
                <a:solidFill>
                  <a:srgbClr val="FF0000"/>
                </a:solidFill>
              </a:rPr>
              <a:t>4</a:t>
            </a:r>
            <a:endParaRPr lang="en-US" sz="2400">
              <a:solidFill>
                <a:srgbClr val="FF0000"/>
              </a:solidFill>
            </a:endParaRPr>
          </a:p>
        </p:txBody>
      </p:sp>
      <p:sp>
        <p:nvSpPr>
          <p:cNvPr id="18" name="Text Box 17"/>
          <p:cNvSpPr txBox="1"/>
          <p:nvPr/>
        </p:nvSpPr>
        <p:spPr>
          <a:xfrm>
            <a:off x="1144905" y="1582420"/>
            <a:ext cx="2807335" cy="645160"/>
          </a:xfrm>
          <a:prstGeom prst="rect">
            <a:avLst/>
          </a:prstGeom>
          <a:noFill/>
        </p:spPr>
        <p:txBody>
          <a:bodyPr wrap="square" rtlCol="0">
            <a:spAutoFit/>
          </a:bodyPr>
          <a:p>
            <a:r>
              <a:rPr lang="zh-CN" altLang="en-US">
                <a:solidFill>
                  <a:srgbClr val="FF0000"/>
                </a:solidFill>
              </a:rPr>
              <a:t>为了便于说明，这里用</a:t>
            </a:r>
            <a:r>
              <a:rPr lang="en-US" altLang="zh-CN">
                <a:solidFill>
                  <a:srgbClr val="FF0000"/>
                </a:solidFill>
              </a:rPr>
              <a:t>A1</a:t>
            </a:r>
            <a:r>
              <a:rPr lang="zh-CN" altLang="en-US">
                <a:solidFill>
                  <a:srgbClr val="FF0000"/>
                </a:solidFill>
              </a:rPr>
              <a:t>，</a:t>
            </a:r>
            <a:r>
              <a:rPr lang="en-US" altLang="zh-CN">
                <a:solidFill>
                  <a:srgbClr val="FF0000"/>
                </a:solidFill>
              </a:rPr>
              <a:t>A2</a:t>
            </a:r>
            <a:r>
              <a:rPr lang="zh-CN" altLang="en-US">
                <a:solidFill>
                  <a:srgbClr val="FF0000"/>
                </a:solidFill>
              </a:rPr>
              <a:t>，</a:t>
            </a:r>
            <a:r>
              <a:rPr lang="en-US" altLang="zh-CN">
                <a:solidFill>
                  <a:srgbClr val="FF0000"/>
                </a:solidFill>
              </a:rPr>
              <a:t>A3</a:t>
            </a:r>
            <a:r>
              <a:rPr lang="zh-CN" altLang="en-US">
                <a:solidFill>
                  <a:srgbClr val="FF0000"/>
                </a:solidFill>
              </a:rPr>
              <a:t>，</a:t>
            </a:r>
            <a:r>
              <a:rPr lang="en-US" altLang="zh-CN">
                <a:solidFill>
                  <a:srgbClr val="FF0000"/>
                </a:solidFill>
              </a:rPr>
              <a:t>A4</a:t>
            </a:r>
            <a:r>
              <a:rPr lang="zh-CN" altLang="en-US">
                <a:solidFill>
                  <a:srgbClr val="FF0000"/>
                </a:solidFill>
              </a:rPr>
              <a:t>表示</a:t>
            </a:r>
            <a:endParaRPr lang="zh-CN" altLang="en-US">
              <a:solidFill>
                <a:srgbClr val="FF0000"/>
              </a:solidFill>
            </a:endParaRPr>
          </a:p>
        </p:txBody>
      </p:sp>
      <p:sp>
        <p:nvSpPr>
          <p:cNvPr id="19" name="Text Box 18"/>
          <p:cNvSpPr txBox="1"/>
          <p:nvPr/>
        </p:nvSpPr>
        <p:spPr>
          <a:xfrm>
            <a:off x="4051300" y="2487295"/>
            <a:ext cx="1452880" cy="368300"/>
          </a:xfrm>
          <a:prstGeom prst="rect">
            <a:avLst/>
          </a:prstGeom>
          <a:noFill/>
        </p:spPr>
        <p:txBody>
          <a:bodyPr wrap="none" rtlCol="0">
            <a:spAutoFit/>
          </a:bodyPr>
          <a:p>
            <a:r>
              <a:rPr lang="en-US">
                <a:solidFill>
                  <a:srgbClr val="FFFF00"/>
                </a:solidFill>
              </a:rPr>
              <a:t>A2</a:t>
            </a:r>
            <a:r>
              <a:rPr lang="zh-CN" altLang="en-US">
                <a:solidFill>
                  <a:srgbClr val="FFFF00"/>
                </a:solidFill>
              </a:rPr>
              <a:t>对应于</a:t>
            </a:r>
            <a:r>
              <a:rPr lang="en-US" altLang="zh-CN">
                <a:solidFill>
                  <a:srgbClr val="FFFF00"/>
                </a:solidFill>
              </a:rPr>
              <a:t>A1</a:t>
            </a:r>
            <a:endParaRPr lang="en-US" altLang="zh-CN">
              <a:solidFill>
                <a:srgbClr val="FFFF00"/>
              </a:solidFill>
            </a:endParaRPr>
          </a:p>
        </p:txBody>
      </p:sp>
      <p:sp>
        <p:nvSpPr>
          <p:cNvPr id="20" name="Text Box 19"/>
          <p:cNvSpPr txBox="1"/>
          <p:nvPr/>
        </p:nvSpPr>
        <p:spPr>
          <a:xfrm>
            <a:off x="6256655" y="2466340"/>
            <a:ext cx="1452880" cy="368300"/>
          </a:xfrm>
          <a:prstGeom prst="rect">
            <a:avLst/>
          </a:prstGeom>
          <a:noFill/>
        </p:spPr>
        <p:txBody>
          <a:bodyPr wrap="none" rtlCol="0">
            <a:spAutoFit/>
          </a:bodyPr>
          <a:p>
            <a:r>
              <a:rPr lang="en-US">
                <a:solidFill>
                  <a:srgbClr val="FFFF00"/>
                </a:solidFill>
              </a:rPr>
              <a:t>A4</a:t>
            </a:r>
            <a:r>
              <a:rPr lang="zh-CN" altLang="en-US">
                <a:solidFill>
                  <a:srgbClr val="FFFF00"/>
                </a:solidFill>
              </a:rPr>
              <a:t>对应于</a:t>
            </a:r>
            <a:r>
              <a:rPr lang="en-US" altLang="zh-CN">
                <a:solidFill>
                  <a:srgbClr val="FFFF00"/>
                </a:solidFill>
              </a:rPr>
              <a:t>A2</a:t>
            </a:r>
            <a:endParaRPr lang="en-US" altLang="zh-CN">
              <a:solidFill>
                <a:srgbClr val="FFFF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418455" y="727710"/>
            <a:ext cx="5925820" cy="583565"/>
          </a:xfrm>
          <a:prstGeom prst="rect">
            <a:avLst/>
          </a:prstGeom>
          <a:noFill/>
        </p:spPr>
        <p:txBody>
          <a:bodyPr wrap="square" rtlCol="0">
            <a:spAutoFit/>
          </a:bodyPr>
          <a:p>
            <a:r>
              <a:rPr lang="zh-CN" altLang="en-US" sz="3200"/>
              <a:t>再次进行比对过程</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538902" y="880533"/>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Picture 11" descr="KMP32"/>
          <p:cNvPicPr>
            <a:picLocks noChangeAspect="1"/>
          </p:cNvPicPr>
          <p:nvPr/>
        </p:nvPicPr>
        <p:blipFill>
          <a:blip r:embed="rId2"/>
          <a:stretch>
            <a:fillRect/>
          </a:stretch>
        </p:blipFill>
        <p:spPr>
          <a:xfrm>
            <a:off x="756920" y="1466215"/>
            <a:ext cx="10678160" cy="490029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2"/>
          <p:cNvSpPr txBox="1"/>
          <p:nvPr/>
        </p:nvSpPr>
        <p:spPr>
          <a:xfrm>
            <a:off x="5418455" y="727710"/>
            <a:ext cx="5925820" cy="583565"/>
          </a:xfrm>
          <a:prstGeom prst="rect">
            <a:avLst/>
          </a:prstGeom>
          <a:noFill/>
        </p:spPr>
        <p:txBody>
          <a:bodyPr wrap="square" rtlCol="0">
            <a:spAutoFit/>
          </a:bodyPr>
          <a:p>
            <a:r>
              <a:rPr lang="zh-CN" altLang="en-US" sz="3200"/>
              <a:t>再次进行比对过程</a:t>
            </a:r>
            <a:endParaRPr lang="zh-CN" altLang="en-US" sz="3200"/>
          </a:p>
        </p:txBody>
      </p:sp>
      <p:sp>
        <p:nvSpPr>
          <p:cNvPr id="4"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7"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38"/>
          <p:cNvSpPr txBox="1"/>
          <p:nvPr/>
        </p:nvSpPr>
        <p:spPr>
          <a:xfrm>
            <a:off x="1538902" y="880533"/>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descr="KMP33"/>
          <p:cNvPicPr>
            <a:picLocks noChangeAspect="1"/>
          </p:cNvPicPr>
          <p:nvPr/>
        </p:nvPicPr>
        <p:blipFill>
          <a:blip r:embed="rId2"/>
          <a:stretch>
            <a:fillRect/>
          </a:stretch>
        </p:blipFill>
        <p:spPr>
          <a:xfrm>
            <a:off x="984885" y="1332230"/>
            <a:ext cx="10683875" cy="5048250"/>
          </a:xfrm>
          <a:prstGeom prst="rect">
            <a:avLst/>
          </a:prstGeom>
        </p:spPr>
      </p:pic>
      <p:sp>
        <p:nvSpPr>
          <p:cNvPr id="5" name="Text Box 4"/>
          <p:cNvSpPr txBox="1"/>
          <p:nvPr/>
        </p:nvSpPr>
        <p:spPr>
          <a:xfrm>
            <a:off x="9695180" y="4368800"/>
            <a:ext cx="678815" cy="583565"/>
          </a:xfrm>
          <a:prstGeom prst="rect">
            <a:avLst/>
          </a:prstGeom>
          <a:noFill/>
        </p:spPr>
        <p:txBody>
          <a:bodyPr wrap="square" rtlCol="0">
            <a:spAutoFit/>
          </a:bodyPr>
          <a:p>
            <a:r>
              <a:rPr lang="en-US" sz="3200">
                <a:solidFill>
                  <a:srgbClr val="FF0000"/>
                </a:solidFill>
              </a:rPr>
              <a:t>2</a:t>
            </a:r>
            <a:endParaRPr lang="en-US" sz="3200">
              <a:solidFill>
                <a:srgbClr val="FF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178092" y="2104311"/>
            <a:ext cx="1814752" cy="1568450"/>
          </a:xfrm>
          <a:prstGeom prst="rect">
            <a:avLst/>
          </a:prstGeom>
          <a:noFill/>
        </p:spPr>
        <p:txBody>
          <a:bodyPr wrap="square" rtlCol="0">
            <a:spAutoFit/>
          </a:bodyPr>
          <a:lstStyle/>
          <a:p>
            <a:pPr algn="ctr"/>
            <a:r>
              <a:rPr lang="en-US" altLang="zh-CN" sz="9600" dirty="0" smtClean="0">
                <a:ln w="28575">
                  <a:noFill/>
                </a:ln>
                <a:solidFill>
                  <a:schemeClr val="bg1"/>
                </a:solidFill>
                <a:latin typeface="Road Rage" pitchFamily="50" charset="0"/>
                <a:ea typeface="微软雅黑" panose="020B0503020204020204" pitchFamily="34" charset="-122"/>
              </a:rPr>
              <a:t>o4</a:t>
            </a:r>
            <a:endParaRPr lang="zh-CN" altLang="en-US" sz="9600" dirty="0">
              <a:ln w="28575">
                <a:noFill/>
              </a:ln>
              <a:solidFill>
                <a:schemeClr val="bg1"/>
              </a:solidFill>
              <a:latin typeface="Road Rage" pitchFamily="50" charset="0"/>
              <a:ea typeface="微软雅黑" panose="020B0503020204020204" pitchFamily="34" charset="-122"/>
            </a:endParaRPr>
          </a:p>
        </p:txBody>
      </p:sp>
      <p:sp>
        <p:nvSpPr>
          <p:cNvPr id="26" name="矩形 25"/>
          <p:cNvSpPr/>
          <p:nvPr/>
        </p:nvSpPr>
        <p:spPr>
          <a:xfrm>
            <a:off x="4448449" y="3524262"/>
            <a:ext cx="3296285" cy="645160"/>
          </a:xfrm>
          <a:prstGeom prst="rect">
            <a:avLst/>
          </a:prstGeom>
        </p:spPr>
        <p:txBody>
          <a:bodyPr wrap="none">
            <a:spAutoFit/>
          </a:bodyPr>
          <a:lstStyle/>
          <a:p>
            <a:pPr algn="l">
              <a:lnSpc>
                <a:spcPct val="150000"/>
              </a:lnSpc>
            </a:pPr>
            <a:r>
              <a:rPr lang="en-US" altLang="zh-CN" sz="2400" dirty="0" smtClean="0">
                <a:solidFill>
                  <a:schemeClr val="bg1"/>
                </a:solidFill>
                <a:latin typeface="华文仿宋" panose="02010600040101010101" pitchFamily="2" charset="-122"/>
                <a:ea typeface="华文仿宋" panose="02010600040101010101" pitchFamily="2" charset="-122"/>
                <a:sym typeface="+mn-ea"/>
              </a:rPr>
              <a:t>KMP</a:t>
            </a:r>
            <a:r>
              <a:rPr lang="zh-CN" altLang="en-US" sz="2400" dirty="0" smtClean="0">
                <a:solidFill>
                  <a:schemeClr val="bg1"/>
                </a:solidFill>
                <a:latin typeface="华文仿宋" panose="02010600040101010101" pitchFamily="2" charset="-122"/>
                <a:ea typeface="华文仿宋" panose="02010600040101010101" pitchFamily="2" charset="-122"/>
                <a:sym typeface="+mn-ea"/>
              </a:rPr>
              <a:t>算法实现代码分析</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037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04</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2517775" cy="506730"/>
          </a:xfrm>
          <a:prstGeom prst="rect">
            <a:avLst/>
          </a:prstGeom>
        </p:spPr>
        <p:txBody>
          <a:bodyPr wrap="none">
            <a:spAutoFit/>
          </a:bodyPr>
          <a:lstStyle/>
          <a:p>
            <a:pPr algn="l">
              <a:lnSpc>
                <a:spcPct val="150000"/>
              </a:lnSpc>
            </a:pPr>
            <a:r>
              <a:rPr lang="en-US" altLang="zh-CN" dirty="0" smtClean="0">
                <a:solidFill>
                  <a:schemeClr val="tx1"/>
                </a:solidFill>
                <a:latin typeface="华文仿宋" panose="02010600040101010101" pitchFamily="2" charset="-122"/>
                <a:ea typeface="华文仿宋" panose="02010600040101010101" pitchFamily="2" charset="-122"/>
                <a:sym typeface="+mn-ea"/>
              </a:rPr>
              <a:t>KMP</a:t>
            </a:r>
            <a:r>
              <a:rPr lang="zh-CN" altLang="en-US" dirty="0" smtClean="0">
                <a:solidFill>
                  <a:schemeClr val="tx1"/>
                </a:solidFill>
                <a:latin typeface="华文仿宋" panose="02010600040101010101" pitchFamily="2" charset="-122"/>
                <a:ea typeface="华文仿宋" panose="02010600040101010101" pitchFamily="2" charset="-122"/>
                <a:sym typeface="+mn-ea"/>
              </a:rPr>
              <a:t>算法实现代码分析</a:t>
            </a:r>
            <a:endParaRPr lang="zh-CN" altLang="en-US" dirty="0" smtClean="0">
              <a:solidFill>
                <a:schemeClr val="tx1"/>
              </a:solidFill>
              <a:latin typeface="华文仿宋" panose="02010600040101010101" pitchFamily="2" charset="-122"/>
              <a:ea typeface="华文仿宋" panose="02010600040101010101" pitchFamily="2" charset="-122"/>
              <a:sym typeface="+mn-ea"/>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Picture 2" descr="KMP35"/>
          <p:cNvPicPr>
            <a:picLocks noChangeAspect="1"/>
          </p:cNvPicPr>
          <p:nvPr/>
        </p:nvPicPr>
        <p:blipFill>
          <a:blip r:embed="rId2"/>
          <a:stretch>
            <a:fillRect/>
          </a:stretch>
        </p:blipFill>
        <p:spPr>
          <a:xfrm>
            <a:off x="1990725" y="1198880"/>
            <a:ext cx="8567420" cy="5205095"/>
          </a:xfrm>
          <a:prstGeom prst="rect">
            <a:avLst/>
          </a:prstGeom>
        </p:spPr>
      </p:pic>
      <p:sp>
        <p:nvSpPr>
          <p:cNvPr id="4" name="Text Box 3"/>
          <p:cNvSpPr txBox="1"/>
          <p:nvPr/>
        </p:nvSpPr>
        <p:spPr>
          <a:xfrm>
            <a:off x="6123940" y="373380"/>
            <a:ext cx="4328160" cy="583565"/>
          </a:xfrm>
          <a:prstGeom prst="rect">
            <a:avLst/>
          </a:prstGeom>
          <a:noFill/>
        </p:spPr>
        <p:txBody>
          <a:bodyPr wrap="square" rtlCol="0">
            <a:spAutoFit/>
          </a:bodyPr>
          <a:p>
            <a:r>
              <a:rPr lang="en-US" sz="3200"/>
              <a:t>Next</a:t>
            </a:r>
            <a:r>
              <a:rPr lang="zh-CN" altLang="en-US" sz="3200"/>
              <a:t>数组的计算</a:t>
            </a:r>
            <a:endParaRPr lang="zh-CN" altLang="en-US" sz="3200"/>
          </a:p>
        </p:txBody>
      </p:sp>
      <p:sp>
        <p:nvSpPr>
          <p:cNvPr id="5" name="Text Box 4"/>
          <p:cNvSpPr txBox="1"/>
          <p:nvPr/>
        </p:nvSpPr>
        <p:spPr>
          <a:xfrm>
            <a:off x="8761095" y="3534410"/>
            <a:ext cx="1597660" cy="368300"/>
          </a:xfrm>
          <a:prstGeom prst="rect">
            <a:avLst/>
          </a:prstGeom>
          <a:noFill/>
        </p:spPr>
        <p:txBody>
          <a:bodyPr wrap="square" rtlCol="0">
            <a:spAutoFit/>
          </a:bodyPr>
          <a:p>
            <a:r>
              <a:rPr lang="en-US">
                <a:solidFill>
                  <a:schemeClr val="bg2"/>
                </a:solidFill>
              </a:rPr>
              <a:t>// </a:t>
            </a:r>
            <a:r>
              <a:rPr lang="zh-CN" altLang="en-US">
                <a:solidFill>
                  <a:schemeClr val="bg2"/>
                </a:solidFill>
              </a:rPr>
              <a:t>匹配上了</a:t>
            </a:r>
            <a:endParaRPr lang="zh-CN" altLang="en-US">
              <a:solidFill>
                <a:schemeClr val="bg2"/>
              </a:solidFill>
            </a:endParaRPr>
          </a:p>
        </p:txBody>
      </p:sp>
      <p:sp>
        <p:nvSpPr>
          <p:cNvPr id="6" name="Text Box 5"/>
          <p:cNvSpPr txBox="1"/>
          <p:nvPr/>
        </p:nvSpPr>
        <p:spPr>
          <a:xfrm>
            <a:off x="8025130" y="4474845"/>
            <a:ext cx="1597660" cy="368300"/>
          </a:xfrm>
          <a:prstGeom prst="rect">
            <a:avLst/>
          </a:prstGeom>
          <a:noFill/>
        </p:spPr>
        <p:txBody>
          <a:bodyPr wrap="square" rtlCol="0">
            <a:spAutoFit/>
          </a:bodyPr>
          <a:p>
            <a:r>
              <a:rPr lang="en-US">
                <a:solidFill>
                  <a:schemeClr val="bg2"/>
                </a:solidFill>
              </a:rPr>
              <a:t>// </a:t>
            </a:r>
            <a:r>
              <a:rPr lang="zh-CN" altLang="en-US">
                <a:solidFill>
                  <a:schemeClr val="bg2"/>
                </a:solidFill>
              </a:rPr>
              <a:t>匹配错误</a:t>
            </a:r>
            <a:endParaRPr lang="zh-CN" altLang="en-US">
              <a:solidFill>
                <a:schemeClr val="bg2"/>
              </a:solidFill>
            </a:endParaRPr>
          </a:p>
        </p:txBody>
      </p:sp>
      <p:sp>
        <p:nvSpPr>
          <p:cNvPr id="7" name="Text Box 6"/>
          <p:cNvSpPr txBox="1"/>
          <p:nvPr/>
        </p:nvSpPr>
        <p:spPr>
          <a:xfrm>
            <a:off x="6654800" y="5415280"/>
            <a:ext cx="3266440" cy="368300"/>
          </a:xfrm>
          <a:prstGeom prst="rect">
            <a:avLst/>
          </a:prstGeom>
          <a:noFill/>
        </p:spPr>
        <p:txBody>
          <a:bodyPr wrap="square" rtlCol="0">
            <a:spAutoFit/>
          </a:bodyPr>
          <a:p>
            <a:r>
              <a:rPr lang="en-US">
                <a:solidFill>
                  <a:schemeClr val="bg2"/>
                </a:solidFill>
              </a:rPr>
              <a:t>// </a:t>
            </a:r>
            <a:r>
              <a:rPr lang="zh-CN" altLang="en-US">
                <a:solidFill>
                  <a:schemeClr val="bg2"/>
                </a:solidFill>
              </a:rPr>
              <a:t>尝试寻找更短共同前后缀</a:t>
            </a:r>
            <a:endParaRPr lang="zh-CN" altLang="en-US">
              <a:solidFill>
                <a:schemeClr val="bg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01</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2697480"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字符串模式匹配算法问题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609596" y="2503149"/>
            <a:ext cx="5348690" cy="2950284"/>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5963285" y="2753360"/>
            <a:ext cx="4526280" cy="899160"/>
          </a:xfrm>
          <a:prstGeom prst="rect">
            <a:avLst/>
          </a:prstGeom>
          <a:noFill/>
        </p:spPr>
        <p:txBody>
          <a:bodyPr wrap="square" rtlCol="0">
            <a:spAutoFit/>
          </a:bodyPr>
          <a:lstStyle/>
          <a:p>
            <a:pPr algn="just">
              <a:lnSpc>
                <a:spcPct val="125000"/>
              </a:lnSpc>
            </a:pPr>
            <a:r>
              <a:rPr lang="zh-CN" altLang="en-US" sz="1400" dirty="0">
                <a:solidFill>
                  <a:schemeClr val="bg1"/>
                </a:solidFill>
                <a:latin typeface="微软雅黑" panose="020B0503020204020204" pitchFamily="34" charset="-122"/>
                <a:ea typeface="微软雅黑" panose="020B0503020204020204" pitchFamily="34" charset="-122"/>
              </a:rPr>
              <a:t>问题描述： 给定一个文本字符串（主串）和一个要查找的模式字符串（子串），要求找出模式在文本中的所有出现位置或判断模式是否存在于文本中。</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TextBox 38"/>
          <p:cNvSpPr txBox="1"/>
          <p:nvPr/>
        </p:nvSpPr>
        <p:spPr>
          <a:xfrm>
            <a:off x="5987415" y="3761105"/>
            <a:ext cx="4478020" cy="1538605"/>
          </a:xfrm>
          <a:prstGeom prst="rect">
            <a:avLst/>
          </a:prstGeom>
          <a:noFill/>
        </p:spPr>
        <p:txBody>
          <a:bodyPr wrap="square" lIns="0" tIns="0" rIns="0" bIns="0" rtlCol="0">
            <a:spAutoFit/>
          </a:bodyPr>
          <a:lstStyle/>
          <a:p>
            <a:pPr algn="just"/>
            <a:r>
              <a:rPr lang="zh-CN" altLang="en-US" sz="2000" dirty="0" smtClean="0">
                <a:solidFill>
                  <a:schemeClr val="bg1"/>
                </a:solidFill>
                <a:latin typeface="Arial" panose="020B0604020202090204" pitchFamily="34" charset="0"/>
                <a:cs typeface="Arial" panose="020B0604020202090204" pitchFamily="34" charset="0"/>
              </a:rPr>
              <a:t>例如：</a:t>
            </a:r>
            <a:endParaRPr lang="zh-CN" altLang="en-US" sz="2000" dirty="0" smtClean="0">
              <a:solidFill>
                <a:schemeClr val="bg1"/>
              </a:solidFill>
              <a:latin typeface="Arial" panose="020B0604020202090204" pitchFamily="34" charset="0"/>
              <a:cs typeface="Arial" panose="020B0604020202090204" pitchFamily="34" charset="0"/>
            </a:endParaRPr>
          </a:p>
          <a:p>
            <a:pPr algn="just"/>
            <a:r>
              <a:rPr lang="en-US" altLang="zh-CN" sz="2000" dirty="0" smtClean="0">
                <a:solidFill>
                  <a:schemeClr val="bg1"/>
                </a:solidFill>
                <a:latin typeface="Arial" panose="020B0604020202090204" pitchFamily="34" charset="0"/>
                <a:cs typeface="Arial" panose="020B0604020202090204" pitchFamily="34" charset="0"/>
              </a:rPr>
              <a:t>S1</a:t>
            </a:r>
            <a:r>
              <a:rPr lang="zh-CN" altLang="en-US" sz="2000" dirty="0" smtClean="0">
                <a:solidFill>
                  <a:schemeClr val="bg1"/>
                </a:solidFill>
                <a:latin typeface="Arial" panose="020B0604020202090204" pitchFamily="34" charset="0"/>
                <a:cs typeface="Arial" panose="020B0604020202090204" pitchFamily="34" charset="0"/>
              </a:rPr>
              <a:t>："I like apples, and I have an apple pie."</a:t>
            </a:r>
            <a:endParaRPr lang="zh-CN" altLang="en-US" sz="2000" dirty="0" smtClean="0">
              <a:solidFill>
                <a:schemeClr val="bg1"/>
              </a:solidFill>
              <a:latin typeface="Arial" panose="020B0604020202090204" pitchFamily="34" charset="0"/>
              <a:cs typeface="Arial" panose="020B0604020202090204" pitchFamily="34" charset="0"/>
            </a:endParaRPr>
          </a:p>
          <a:p>
            <a:pPr algn="just"/>
            <a:r>
              <a:rPr lang="en-US" altLang="zh-CN" sz="2000" dirty="0" smtClean="0">
                <a:solidFill>
                  <a:schemeClr val="bg1"/>
                </a:solidFill>
                <a:latin typeface="Arial" panose="020B0604020202090204" pitchFamily="34" charset="0"/>
                <a:cs typeface="Arial" panose="020B0604020202090204" pitchFamily="34" charset="0"/>
              </a:rPr>
              <a:t>S2</a:t>
            </a:r>
            <a:r>
              <a:rPr lang="zh-CN" altLang="en-US" sz="2000" dirty="0" smtClean="0">
                <a:solidFill>
                  <a:schemeClr val="bg1"/>
                </a:solidFill>
                <a:latin typeface="Arial" panose="020B0604020202090204" pitchFamily="34" charset="0"/>
                <a:cs typeface="Arial" panose="020B0604020202090204" pitchFamily="34" charset="0"/>
              </a:rPr>
              <a:t>："apple"</a:t>
            </a:r>
            <a:endParaRPr lang="zh-CN" altLang="en-US" sz="2000" dirty="0" smtClean="0">
              <a:solidFill>
                <a:schemeClr val="bg1"/>
              </a:solidFill>
              <a:latin typeface="Arial" panose="020B0604020202090204" pitchFamily="34" charset="0"/>
              <a:cs typeface="Arial" panose="020B0604020202090204" pitchFamily="34" charset="0"/>
            </a:endParaRPr>
          </a:p>
          <a:p>
            <a:pPr algn="just"/>
            <a:r>
              <a:rPr lang="zh-CN" altLang="en-US" sz="2000" dirty="0" smtClean="0">
                <a:solidFill>
                  <a:schemeClr val="bg1"/>
                </a:solidFill>
                <a:latin typeface="Arial" panose="020B0604020202090204" pitchFamily="34" charset="0"/>
                <a:cs typeface="Arial" panose="020B0604020202090204" pitchFamily="34" charset="0"/>
              </a:rPr>
              <a:t>要求在</a:t>
            </a:r>
            <a:r>
              <a:rPr lang="en-US" altLang="zh-CN" sz="2000" dirty="0" smtClean="0">
                <a:solidFill>
                  <a:schemeClr val="bg1"/>
                </a:solidFill>
                <a:latin typeface="Arial" panose="020B0604020202090204" pitchFamily="34" charset="0"/>
                <a:cs typeface="Arial" panose="020B0604020202090204" pitchFamily="34" charset="0"/>
              </a:rPr>
              <a:t>S1</a:t>
            </a:r>
            <a:r>
              <a:rPr lang="zh-CN" altLang="en-US" sz="2000" dirty="0" smtClean="0">
                <a:solidFill>
                  <a:schemeClr val="bg1"/>
                </a:solidFill>
                <a:latin typeface="Arial" panose="020B0604020202090204" pitchFamily="34" charset="0"/>
                <a:cs typeface="Arial" panose="020B0604020202090204" pitchFamily="34" charset="0"/>
              </a:rPr>
              <a:t>中是否能找到</a:t>
            </a:r>
            <a:r>
              <a:rPr lang="en-US" altLang="zh-CN" sz="2000" dirty="0" smtClean="0">
                <a:solidFill>
                  <a:schemeClr val="bg1"/>
                </a:solidFill>
                <a:latin typeface="Arial" panose="020B0604020202090204" pitchFamily="34" charset="0"/>
                <a:cs typeface="Arial" panose="020B0604020202090204" pitchFamily="34" charset="0"/>
              </a:rPr>
              <a:t>S2</a:t>
            </a:r>
            <a:r>
              <a:rPr lang="zh-CN" altLang="en-US" sz="2000" dirty="0" smtClean="0">
                <a:solidFill>
                  <a:schemeClr val="bg1"/>
                </a:solidFill>
                <a:latin typeface="Arial" panose="020B0604020202090204" pitchFamily="34" charset="0"/>
                <a:cs typeface="Arial" panose="020B0604020202090204" pitchFamily="34" charset="0"/>
              </a:rPr>
              <a:t>字串</a:t>
            </a:r>
            <a:endParaRPr lang="zh-CN" altLang="en-US" sz="2000" dirty="0" smtClean="0">
              <a:solidFill>
                <a:schemeClr val="bg1"/>
              </a:solidFill>
              <a:latin typeface="Arial" panose="020B0604020202090204" pitchFamily="34" charset="0"/>
              <a:cs typeface="Arial" panose="020B060402020209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740" y="2503148"/>
            <a:ext cx="4429856" cy="295028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878950" y="4032696"/>
            <a:ext cx="4434100" cy="584775"/>
          </a:xfrm>
          <a:prstGeom prst="rect">
            <a:avLst/>
          </a:prstGeom>
          <a:noFill/>
        </p:spPr>
        <p:txBody>
          <a:bodyPr wrap="squar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汇报完毕</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781300" y="2467317"/>
            <a:ext cx="6629400"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b="1" dirty="0">
                <a:solidFill>
                  <a:schemeClr val="bg1"/>
                </a:solidFill>
                <a:latin typeface="Road Rage" pitchFamily="50" charset="0"/>
              </a:rPr>
              <a:t>Report is</a:t>
            </a:r>
            <a:r>
              <a:rPr lang="en-US" altLang="zh-CN" sz="4800" b="1" dirty="0" smtClean="0">
                <a:solidFill>
                  <a:schemeClr val="bg1"/>
                </a:solidFill>
                <a:latin typeface="Road Rage" pitchFamily="50" charset="0"/>
              </a:rPr>
              <a:t> </a:t>
            </a:r>
            <a:endParaRPr lang="en-US" altLang="zh-CN" sz="4800" b="1" dirty="0" smtClean="0">
              <a:solidFill>
                <a:schemeClr val="bg1"/>
              </a:solidFill>
              <a:latin typeface="Road Rage" pitchFamily="50" charset="0"/>
            </a:endParaRPr>
          </a:p>
          <a:p>
            <a:pPr algn="ctr"/>
            <a:r>
              <a:rPr lang="en-US" altLang="zh-CN" sz="4800" b="1" dirty="0" smtClean="0">
                <a:solidFill>
                  <a:schemeClr val="bg1"/>
                </a:solidFill>
                <a:latin typeface="Road Rage" pitchFamily="50" charset="0"/>
              </a:rPr>
              <a:t>completed</a:t>
            </a:r>
            <a:endParaRPr lang="zh-CN" altLang="en-US" sz="5400" dirty="0">
              <a:solidFill>
                <a:schemeClr val="bg1"/>
              </a:solidFill>
              <a:latin typeface="Road Rage" pitchFamily="50" charset="0"/>
              <a:ea typeface="微软雅黑" panose="020B0503020204020204" pitchFamily="34" charset="-122"/>
              <a:cs typeface="Arial" panose="020B0604020202090204" pitchFamily="34" charset="0"/>
            </a:endParaRPr>
          </a:p>
        </p:txBody>
      </p:sp>
      <p:sp>
        <p:nvSpPr>
          <p:cNvPr id="2" name="Text Box 1"/>
          <p:cNvSpPr txBox="1"/>
          <p:nvPr/>
        </p:nvSpPr>
        <p:spPr>
          <a:xfrm rot="20700000">
            <a:off x="8315325" y="4447540"/>
            <a:ext cx="4278630" cy="583565"/>
          </a:xfrm>
          <a:prstGeom prst="rect">
            <a:avLst/>
          </a:prstGeom>
          <a:noFill/>
        </p:spPr>
        <p:txBody>
          <a:bodyPr wrap="square" rtlCol="0">
            <a:spAutoFit/>
          </a:bodyPr>
          <a:p>
            <a:r>
              <a:rPr lang="en-US" sz="3200">
                <a:solidFill>
                  <a:srgbClr val="FF0000"/>
                </a:solidFill>
              </a:rPr>
              <a:t>Thank you!</a:t>
            </a:r>
            <a:endParaRPr lang="en-US" sz="320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178092" y="2104311"/>
            <a:ext cx="1814752" cy="1569660"/>
          </a:xfrm>
          <a:prstGeom prst="rect">
            <a:avLst/>
          </a:prstGeom>
          <a:noFill/>
        </p:spPr>
        <p:txBody>
          <a:bodyPr wrap="square" rtlCol="0">
            <a:spAutoFit/>
          </a:bodyPr>
          <a:lstStyle/>
          <a:p>
            <a:pPr algn="ctr"/>
            <a:r>
              <a:rPr lang="en-US" altLang="zh-CN" sz="9600" dirty="0" smtClean="0">
                <a:ln w="28575">
                  <a:noFill/>
                </a:ln>
                <a:solidFill>
                  <a:schemeClr val="bg1"/>
                </a:solidFill>
                <a:latin typeface="Road Rage" pitchFamily="50" charset="0"/>
                <a:ea typeface="微软雅黑" panose="020B0503020204020204" pitchFamily="34" charset="-122"/>
              </a:rPr>
              <a:t>o</a:t>
            </a:r>
            <a:r>
              <a:rPr lang="en-US" altLang="zh-CN" sz="9600" dirty="0">
                <a:ln w="28575">
                  <a:noFill/>
                </a:ln>
                <a:solidFill>
                  <a:schemeClr val="bg1"/>
                </a:solidFill>
                <a:latin typeface="Road Rage" pitchFamily="50" charset="0"/>
                <a:ea typeface="微软雅黑" panose="020B0503020204020204" pitchFamily="34" charset="-122"/>
              </a:rPr>
              <a:t>2</a:t>
            </a:r>
            <a:endParaRPr lang="zh-CN" altLang="en-US" sz="9600" dirty="0">
              <a:ln w="28575">
                <a:noFill/>
              </a:ln>
              <a:solidFill>
                <a:schemeClr val="bg1"/>
              </a:solidFill>
              <a:latin typeface="Road Rage" pitchFamily="50" charset="0"/>
              <a:ea typeface="微软雅黑" panose="020B0503020204020204" pitchFamily="34" charset="-122"/>
            </a:endParaRPr>
          </a:p>
        </p:txBody>
      </p:sp>
      <p:sp>
        <p:nvSpPr>
          <p:cNvPr id="26" name="矩形 25"/>
          <p:cNvSpPr/>
          <p:nvPr/>
        </p:nvSpPr>
        <p:spPr>
          <a:xfrm>
            <a:off x="5119009" y="3524262"/>
            <a:ext cx="2077085" cy="645160"/>
          </a:xfrm>
          <a:prstGeom prst="rect">
            <a:avLst/>
          </a:prstGeom>
        </p:spPr>
        <p:txBody>
          <a:bodyPr wrap="none">
            <a:spAutoFit/>
          </a:bodyPr>
          <a:lstStyle/>
          <a:p>
            <a:pPr algn="l">
              <a:lnSpc>
                <a:spcPct val="150000"/>
              </a:lnSpc>
            </a:pPr>
            <a:r>
              <a:rPr lang="en-US" altLang="zh-CN" sz="2400" dirty="0" smtClean="0">
                <a:solidFill>
                  <a:schemeClr val="bg1"/>
                </a:solidFill>
                <a:latin typeface="华文仿宋" panose="02010600040101010101" pitchFamily="2" charset="-122"/>
                <a:ea typeface="华文仿宋" panose="02010600040101010101" pitchFamily="2" charset="-122"/>
                <a:sym typeface="+mn-ea"/>
              </a:rPr>
              <a:t>KMP</a:t>
            </a:r>
            <a:r>
              <a:rPr lang="zh-CN" altLang="en-US" sz="2400" dirty="0" smtClean="0">
                <a:solidFill>
                  <a:schemeClr val="bg1"/>
                </a:solidFill>
                <a:latin typeface="华文仿宋" panose="02010600040101010101" pitchFamily="2" charset="-122"/>
                <a:ea typeface="华文仿宋" panose="02010600040101010101" pitchFamily="2" charset="-122"/>
                <a:sym typeface="+mn-ea"/>
              </a:rPr>
              <a:t>算法简介</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KMP算法简介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Rectangle 63"/>
          <p:cNvSpPr/>
          <p:nvPr/>
        </p:nvSpPr>
        <p:spPr>
          <a:xfrm flipH="1">
            <a:off x="2699977" y="1773164"/>
            <a:ext cx="76200" cy="91440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文本框 69"/>
          <p:cNvSpPr txBox="1"/>
          <p:nvPr/>
        </p:nvSpPr>
        <p:spPr>
          <a:xfrm>
            <a:off x="143636" y="1812158"/>
            <a:ext cx="2492047" cy="1322070"/>
          </a:xfrm>
          <a:prstGeom prst="rect">
            <a:avLst/>
          </a:prstGeom>
          <a:noFill/>
        </p:spPr>
        <p:txBody>
          <a:bodyPr wrap="square" rtlCol="0">
            <a:spAutoFit/>
          </a:bodyPr>
          <a:lstStyle/>
          <a:p>
            <a:pPr algn="r">
              <a:lnSpc>
                <a:spcPct val="125000"/>
              </a:lnSpc>
            </a:pPr>
            <a:r>
              <a:rPr lang="en-US" altLang="zh-CN" sz="3200" dirty="0" smtClean="0">
                <a:solidFill>
                  <a:schemeClr val="tx1">
                    <a:lumMod val="75000"/>
                    <a:lumOff val="25000"/>
                  </a:schemeClr>
                </a:solidFill>
                <a:latin typeface="微软雅黑" panose="020B0503020204020204" pitchFamily="34" charset="-122"/>
                <a:ea typeface="微软雅黑" panose="020B0503020204020204" pitchFamily="34" charset="-122"/>
              </a:rPr>
              <a:t>KMP</a:t>
            </a:r>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名字的由来</a:t>
            </a:r>
            <a:endPar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Picture 1" descr="KMP05"/>
          <p:cNvPicPr>
            <a:picLocks noChangeAspect="1"/>
          </p:cNvPicPr>
          <p:nvPr/>
        </p:nvPicPr>
        <p:blipFill>
          <a:blip r:embed="rId2"/>
          <a:stretch>
            <a:fillRect/>
          </a:stretch>
        </p:blipFill>
        <p:spPr>
          <a:xfrm>
            <a:off x="3209290" y="1544955"/>
            <a:ext cx="8617585" cy="3597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Horizont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KMP算法简介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Rectangle 63"/>
          <p:cNvSpPr/>
          <p:nvPr/>
        </p:nvSpPr>
        <p:spPr>
          <a:xfrm flipH="1">
            <a:off x="2699977" y="1773164"/>
            <a:ext cx="76200" cy="91440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7" name="Rectangle 67"/>
          <p:cNvSpPr/>
          <p:nvPr/>
        </p:nvSpPr>
        <p:spPr>
          <a:xfrm flipH="1">
            <a:off x="2699977" y="4157049"/>
            <a:ext cx="76200" cy="91440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文本框 69"/>
          <p:cNvSpPr txBox="1"/>
          <p:nvPr/>
        </p:nvSpPr>
        <p:spPr>
          <a:xfrm>
            <a:off x="143636" y="1812158"/>
            <a:ext cx="2492047" cy="706755"/>
          </a:xfrm>
          <a:prstGeom prst="rect">
            <a:avLst/>
          </a:prstGeom>
          <a:noFill/>
        </p:spPr>
        <p:txBody>
          <a:bodyPr wrap="square" rtlCol="0">
            <a:spAutoFit/>
          </a:bodyPr>
          <a:lstStyle/>
          <a:p>
            <a:pPr algn="r">
              <a:lnSpc>
                <a:spcPct val="125000"/>
              </a:lnSpc>
            </a:pPr>
            <a:r>
              <a:rPr lang="en-US" altLang="zh-CN" sz="3200" dirty="0" smtClean="0">
                <a:solidFill>
                  <a:schemeClr val="tx1">
                    <a:lumMod val="75000"/>
                    <a:lumOff val="25000"/>
                  </a:schemeClr>
                </a:solidFill>
                <a:latin typeface="微软雅黑" panose="020B0503020204020204" pitchFamily="34" charset="-122"/>
                <a:ea typeface="微软雅黑" panose="020B0503020204020204" pitchFamily="34" charset="-122"/>
              </a:rPr>
              <a:t>BF</a:t>
            </a:r>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143636" y="4235958"/>
            <a:ext cx="2492047" cy="706755"/>
          </a:xfrm>
          <a:prstGeom prst="rect">
            <a:avLst/>
          </a:prstGeom>
          <a:noFill/>
        </p:spPr>
        <p:txBody>
          <a:bodyPr wrap="square" rtlCol="0">
            <a:spAutoFit/>
          </a:bodyPr>
          <a:lstStyle/>
          <a:p>
            <a:pPr algn="r">
              <a:lnSpc>
                <a:spcPct val="125000"/>
              </a:lnSpc>
            </a:pPr>
            <a:r>
              <a:rPr lang="en-US" altLang="zh-CN" sz="3200" dirty="0" smtClean="0">
                <a:solidFill>
                  <a:schemeClr val="tx1">
                    <a:lumMod val="75000"/>
                    <a:lumOff val="25000"/>
                  </a:schemeClr>
                </a:solidFill>
                <a:latin typeface="微软雅黑" panose="020B0503020204020204" pitchFamily="34" charset="-122"/>
                <a:ea typeface="微软雅黑" panose="020B0503020204020204" pitchFamily="34" charset="-122"/>
              </a:rPr>
              <a:t>KMP</a:t>
            </a:r>
            <a:r>
              <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3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 Box 2"/>
          <p:cNvSpPr txBox="1"/>
          <p:nvPr/>
        </p:nvSpPr>
        <p:spPr>
          <a:xfrm>
            <a:off x="3372485" y="1776095"/>
            <a:ext cx="7453630" cy="922020"/>
          </a:xfrm>
          <a:prstGeom prst="rect">
            <a:avLst/>
          </a:prstGeom>
          <a:noFill/>
        </p:spPr>
        <p:txBody>
          <a:bodyPr wrap="square" rtlCol="0">
            <a:spAutoFit/>
          </a:bodyPr>
          <a:p>
            <a:r>
              <a:rPr lang="en-US"/>
              <a:t>-实现简单</a:t>
            </a:r>
            <a:endParaRPr lang="en-US"/>
          </a:p>
          <a:p>
            <a:r>
              <a:rPr lang="en-US"/>
              <a:t>-时间复杂度</a:t>
            </a:r>
            <a:r>
              <a:rPr lang="zh-CN" altLang="en-US"/>
              <a:t>为</a:t>
            </a:r>
            <a:r>
              <a:rPr lang="en-US" altLang="zh-CN"/>
              <a:t>O(n*m)</a:t>
            </a:r>
            <a:endParaRPr lang="en-US" altLang="zh-CN"/>
          </a:p>
          <a:p>
            <a:r>
              <a:rPr lang="en-US" altLang="zh-CN"/>
              <a:t>-</a:t>
            </a:r>
            <a:r>
              <a:rPr lang="zh-CN" altLang="en-US"/>
              <a:t>效率较低</a:t>
            </a:r>
            <a:endParaRPr lang="zh-CN" altLang="en-US"/>
          </a:p>
        </p:txBody>
      </p:sp>
      <p:sp>
        <p:nvSpPr>
          <p:cNvPr id="4" name="Text Box 3"/>
          <p:cNvSpPr txBox="1"/>
          <p:nvPr/>
        </p:nvSpPr>
        <p:spPr>
          <a:xfrm>
            <a:off x="3372485" y="4157345"/>
            <a:ext cx="7453630" cy="922020"/>
          </a:xfrm>
          <a:prstGeom prst="rect">
            <a:avLst/>
          </a:prstGeom>
          <a:noFill/>
        </p:spPr>
        <p:txBody>
          <a:bodyPr wrap="square" rtlCol="0">
            <a:spAutoFit/>
          </a:bodyPr>
          <a:p>
            <a:r>
              <a:rPr lang="en-US"/>
              <a:t>-实现</a:t>
            </a:r>
            <a:r>
              <a:rPr lang="zh-CN" altLang="en-US"/>
              <a:t>复杂</a:t>
            </a:r>
            <a:endParaRPr lang="en-US"/>
          </a:p>
          <a:p>
            <a:r>
              <a:rPr lang="en-US"/>
              <a:t>-时间复杂度</a:t>
            </a:r>
            <a:r>
              <a:rPr lang="zh-CN" altLang="en-US"/>
              <a:t>为</a:t>
            </a:r>
            <a:r>
              <a:rPr lang="en-US" altLang="zh-CN"/>
              <a:t>O(n+m)</a:t>
            </a:r>
            <a:endParaRPr lang="en-US" altLang="zh-CN"/>
          </a:p>
          <a:p>
            <a:r>
              <a:rPr lang="en-US" altLang="zh-CN"/>
              <a:t>-</a:t>
            </a:r>
            <a:r>
              <a:rPr lang="zh-CN" altLang="en-US"/>
              <a:t>适用于长文本和短模式的情况</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Horizontal)">
                                      <p:cBhvr>
                                        <p:cTn id="7" dur="500"/>
                                        <p:tgtEl>
                                          <p:spTgt spid="6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outHorizontal)">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KMP算法简介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 Box 2"/>
          <p:cNvSpPr txBox="1"/>
          <p:nvPr/>
        </p:nvSpPr>
        <p:spPr>
          <a:xfrm>
            <a:off x="932815" y="1776095"/>
            <a:ext cx="7453630" cy="521970"/>
          </a:xfrm>
          <a:prstGeom prst="rect">
            <a:avLst/>
          </a:prstGeom>
          <a:noFill/>
        </p:spPr>
        <p:txBody>
          <a:bodyPr wrap="square" rtlCol="0">
            <a:spAutoFit/>
          </a:bodyPr>
          <a:p>
            <a:r>
              <a:rPr lang="en-US" altLang="zh-CN" sz="2800"/>
              <a:t>KMP</a:t>
            </a:r>
            <a:r>
              <a:rPr lang="zh-CN" altLang="en-US" sz="2800"/>
              <a:t>主要思想</a:t>
            </a:r>
            <a:r>
              <a:rPr lang="zh-CN" altLang="en-US"/>
              <a:t>：</a:t>
            </a:r>
            <a:endParaRPr lang="zh-CN" altLang="en-US"/>
          </a:p>
        </p:txBody>
      </p:sp>
      <p:sp>
        <p:nvSpPr>
          <p:cNvPr id="4" name="Text Box 3"/>
          <p:cNvSpPr txBox="1"/>
          <p:nvPr/>
        </p:nvSpPr>
        <p:spPr>
          <a:xfrm>
            <a:off x="932815" y="2643505"/>
            <a:ext cx="7453630" cy="922020"/>
          </a:xfrm>
          <a:prstGeom prst="rect">
            <a:avLst/>
          </a:prstGeom>
          <a:noFill/>
        </p:spPr>
        <p:txBody>
          <a:bodyPr wrap="square" rtlCol="0">
            <a:spAutoFit/>
          </a:bodyPr>
          <a:p>
            <a:r>
              <a:rPr lang="en-US" altLang="zh-CN"/>
              <a:t>-</a:t>
            </a:r>
            <a:r>
              <a:rPr lang="zh-CN" altLang="en-US"/>
              <a:t>减少主串指针回溯的步骤</a:t>
            </a:r>
            <a:endParaRPr lang="zh-CN" altLang="en-US"/>
          </a:p>
          <a:p>
            <a:r>
              <a:rPr lang="en-US" altLang="zh-CN"/>
              <a:t>-</a:t>
            </a:r>
            <a:r>
              <a:rPr lang="zh-CN" altLang="en-US"/>
              <a:t>避免“跳回下一个字符的步骤”</a:t>
            </a:r>
            <a:endParaRPr lang="zh-CN" altLang="en-US"/>
          </a:p>
          <a:p>
            <a:r>
              <a:rPr lang="en-US" altLang="zh-CN"/>
              <a:t>-</a:t>
            </a:r>
            <a:r>
              <a:rPr lang="zh-CN" altLang="en-US"/>
              <a:t>尽可能利用已知信息</a:t>
            </a:r>
            <a:endParaRPr lang="zh-CN" altLang="en-US"/>
          </a:p>
        </p:txBody>
      </p:sp>
      <p:pic>
        <p:nvPicPr>
          <p:cNvPr id="2" name="Picture 1" descr="KMP07"/>
          <p:cNvPicPr>
            <a:picLocks noChangeAspect="1"/>
          </p:cNvPicPr>
          <p:nvPr/>
        </p:nvPicPr>
        <p:blipFill>
          <a:blip r:embed="rId2"/>
          <a:stretch>
            <a:fillRect/>
          </a:stretch>
        </p:blipFill>
        <p:spPr>
          <a:xfrm>
            <a:off x="5848985" y="3500755"/>
            <a:ext cx="4738370" cy="2661285"/>
          </a:xfrm>
          <a:prstGeom prst="rect">
            <a:avLst/>
          </a:prstGeom>
        </p:spPr>
      </p:pic>
      <p:pic>
        <p:nvPicPr>
          <p:cNvPr id="5" name="Picture 4" descr="KMP06"/>
          <p:cNvPicPr>
            <a:picLocks noChangeAspect="1"/>
          </p:cNvPicPr>
          <p:nvPr/>
        </p:nvPicPr>
        <p:blipFill>
          <a:blip r:embed="rId3"/>
          <a:stretch>
            <a:fillRect/>
          </a:stretch>
        </p:blipFill>
        <p:spPr>
          <a:xfrm>
            <a:off x="5849620" y="852170"/>
            <a:ext cx="4723130" cy="2218055"/>
          </a:xfrm>
          <a:prstGeom prst="rect">
            <a:avLst/>
          </a:prstGeom>
        </p:spPr>
      </p:pic>
      <p:sp>
        <p:nvSpPr>
          <p:cNvPr id="6" name="Text Box 5"/>
          <p:cNvSpPr txBox="1"/>
          <p:nvPr/>
        </p:nvSpPr>
        <p:spPr>
          <a:xfrm>
            <a:off x="941070" y="3978910"/>
            <a:ext cx="7453630" cy="521970"/>
          </a:xfrm>
          <a:prstGeom prst="rect">
            <a:avLst/>
          </a:prstGeom>
          <a:noFill/>
        </p:spPr>
        <p:txBody>
          <a:bodyPr wrap="square" rtlCol="0">
            <a:spAutoFit/>
          </a:bodyPr>
          <a:p>
            <a:r>
              <a:rPr lang="en-US" altLang="zh-CN" sz="2800"/>
              <a:t>KMP</a:t>
            </a:r>
            <a:r>
              <a:rPr lang="zh-CN" altLang="en-US" sz="2800"/>
              <a:t>主要特点</a:t>
            </a:r>
            <a:r>
              <a:rPr lang="zh-CN" altLang="en-US"/>
              <a:t>：</a:t>
            </a:r>
            <a:endParaRPr lang="zh-CN" altLang="en-US"/>
          </a:p>
        </p:txBody>
      </p:sp>
      <p:sp>
        <p:nvSpPr>
          <p:cNvPr id="7" name="Text Box 6"/>
          <p:cNvSpPr txBox="1"/>
          <p:nvPr/>
        </p:nvSpPr>
        <p:spPr>
          <a:xfrm>
            <a:off x="932815" y="4670425"/>
            <a:ext cx="7453630" cy="922020"/>
          </a:xfrm>
          <a:prstGeom prst="rect">
            <a:avLst/>
          </a:prstGeom>
          <a:noFill/>
        </p:spPr>
        <p:txBody>
          <a:bodyPr wrap="square" rtlCol="0">
            <a:spAutoFit/>
          </a:bodyPr>
          <a:p>
            <a:r>
              <a:rPr lang="en-US" altLang="zh-CN"/>
              <a:t>-</a:t>
            </a:r>
            <a:r>
              <a:rPr lang="zh-CN" altLang="en-US"/>
              <a:t>只遍历一次主串，主串指针永远前移动</a:t>
            </a:r>
            <a:endParaRPr lang="zh-CN" altLang="en-US"/>
          </a:p>
          <a:p>
            <a:r>
              <a:rPr lang="en-US" altLang="zh-CN"/>
              <a:t>-</a:t>
            </a:r>
            <a:r>
              <a:rPr lang="zh-CN" altLang="en-US"/>
              <a:t>避免了不必要的字符比较</a:t>
            </a:r>
            <a:endParaRPr lang="zh-CN" altLang="en-US"/>
          </a:p>
          <a:p>
            <a:r>
              <a:rPr lang="en-US" altLang="zh-CN"/>
              <a:t>-部分匹配表</a:t>
            </a:r>
            <a:r>
              <a:rPr lang="zh-CN" altLang="en-US"/>
              <a:t>（</a:t>
            </a:r>
            <a:r>
              <a:rPr lang="en-US" altLang="zh-CN"/>
              <a:t>next</a:t>
            </a:r>
            <a:r>
              <a:rPr lang="zh-CN" altLang="en-US"/>
              <a:t>数组）</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smtClean="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1603375" cy="506730"/>
          </a:xfrm>
          <a:prstGeom prst="rect">
            <a:avLst/>
          </a:prstGeom>
        </p:spPr>
        <p:txBody>
          <a:bodyPr wrap="none">
            <a:spAutoFit/>
          </a:bodyPr>
          <a:lstStyle/>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KMP算法简介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smtClean="0">
                <a:solidFill>
                  <a:schemeClr val="tx1">
                    <a:lumMod val="75000"/>
                    <a:lumOff val="25000"/>
                  </a:schemeClr>
                </a:solidFill>
                <a:latin typeface="微软雅黑" panose="020B0503020204020204" pitchFamily="34" charset="-122"/>
                <a:ea typeface="微软雅黑" panose="020B0503020204020204" pitchFamily="34" charset="-122"/>
              </a:rPr>
              <a:t>PROFESSIONAL GENERATION POWERPOINT</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4" descr="KMP06"/>
          <p:cNvPicPr>
            <a:picLocks noChangeAspect="1"/>
          </p:cNvPicPr>
          <p:nvPr/>
        </p:nvPicPr>
        <p:blipFill>
          <a:blip r:embed="rId2"/>
          <a:stretch>
            <a:fillRect/>
          </a:stretch>
        </p:blipFill>
        <p:spPr>
          <a:xfrm>
            <a:off x="574040" y="1459230"/>
            <a:ext cx="4723130" cy="2218055"/>
          </a:xfrm>
          <a:prstGeom prst="rect">
            <a:avLst/>
          </a:prstGeom>
        </p:spPr>
      </p:pic>
      <p:sp>
        <p:nvSpPr>
          <p:cNvPr id="6" name="Text Box 5"/>
          <p:cNvSpPr txBox="1"/>
          <p:nvPr/>
        </p:nvSpPr>
        <p:spPr>
          <a:xfrm>
            <a:off x="2369185" y="2383790"/>
            <a:ext cx="7453630" cy="368300"/>
          </a:xfrm>
          <a:prstGeom prst="rect">
            <a:avLst/>
          </a:prstGeom>
          <a:noFill/>
        </p:spPr>
        <p:txBody>
          <a:bodyPr wrap="square" rtlCol="0">
            <a:spAutoFit/>
          </a:bodyPr>
          <a:p>
            <a:r>
              <a:rPr lang="zh-CN" altLang="en-US">
                <a:highlight>
                  <a:srgbClr val="FFFF00"/>
                </a:highlight>
              </a:rPr>
              <a:t>此时不匹配</a:t>
            </a:r>
            <a:endParaRPr lang="zh-CN" altLang="en-US">
              <a:highlight>
                <a:srgbClr val="FFFF00"/>
              </a:highlight>
            </a:endParaRPr>
          </a:p>
        </p:txBody>
      </p:sp>
      <p:pic>
        <p:nvPicPr>
          <p:cNvPr id="9" name="Picture 8" descr="KMP08"/>
          <p:cNvPicPr>
            <a:picLocks noChangeAspect="1"/>
          </p:cNvPicPr>
          <p:nvPr/>
        </p:nvPicPr>
        <p:blipFill>
          <a:blip r:embed="rId3"/>
          <a:stretch>
            <a:fillRect/>
          </a:stretch>
        </p:blipFill>
        <p:spPr>
          <a:xfrm>
            <a:off x="574040" y="4065270"/>
            <a:ext cx="4749800" cy="2407920"/>
          </a:xfrm>
          <a:prstGeom prst="rect">
            <a:avLst/>
          </a:prstGeom>
        </p:spPr>
      </p:pic>
      <p:sp>
        <p:nvSpPr>
          <p:cNvPr id="10" name="Text Box 9"/>
          <p:cNvSpPr txBox="1"/>
          <p:nvPr/>
        </p:nvSpPr>
        <p:spPr>
          <a:xfrm>
            <a:off x="2086610" y="4121785"/>
            <a:ext cx="7453630" cy="368300"/>
          </a:xfrm>
          <a:prstGeom prst="rect">
            <a:avLst/>
          </a:prstGeom>
          <a:noFill/>
        </p:spPr>
        <p:txBody>
          <a:bodyPr wrap="square" rtlCol="0">
            <a:spAutoFit/>
          </a:bodyPr>
          <a:p>
            <a:r>
              <a:rPr lang="zh-CN" altLang="en-US">
                <a:solidFill>
                  <a:schemeClr val="accent4">
                    <a:lumMod val="60000"/>
                    <a:lumOff val="40000"/>
                  </a:schemeClr>
                </a:solidFill>
                <a:effectLst>
                  <a:outerShdw blurRad="38100" dist="25400" dir="5400000" algn="ctr" rotWithShape="0">
                    <a:srgbClr val="6E747A">
                      <a:alpha val="43000"/>
                    </a:srgbClr>
                  </a:outerShdw>
                </a:effectLst>
              </a:rPr>
              <a:t>跳过</a:t>
            </a:r>
            <a:endParaRPr lang="zh-CN" altLang="en-US">
              <a:solidFill>
                <a:schemeClr val="accent4">
                  <a:lumMod val="60000"/>
                  <a:lumOff val="40000"/>
                </a:schemeClr>
              </a:solidFill>
              <a:effectLst>
                <a:outerShdw blurRad="38100" dist="25400" dir="5400000" algn="ctr" rotWithShape="0">
                  <a:srgbClr val="6E747A">
                    <a:alpha val="43000"/>
                  </a:srgbClr>
                </a:outerShdw>
              </a:effectLst>
            </a:endParaRPr>
          </a:p>
        </p:txBody>
      </p:sp>
      <mc:AlternateContent xmlns:mc="http://schemas.openxmlformats.org/markup-compatibility/2006" xmlns:p14="http://schemas.microsoft.com/office/powerpoint/2010/main">
        <mc:Choice Requires="p14">
          <p:contentPart r:id="rId4" p14:bwMode="auto">
            <p14:nvContentPartPr>
              <p14:cNvPr id="11" name="Ink 10"/>
              <p14:cNvContentPartPr/>
              <p14:nvPr/>
            </p14:nvContentPartPr>
            <p14:xfrm>
              <a:off x="1640205" y="4310380"/>
              <a:ext cx="149225" cy="71120"/>
            </p14:xfrm>
          </p:contentPart>
        </mc:Choice>
        <mc:Fallback xmlns="">
          <p:pic>
            <p:nvPicPr>
              <p:cNvPr id="11" name="Ink 10"/>
            </p:nvPicPr>
            <p:blipFill>
              <a:blip r:embed="rId5"/>
            </p:blipFill>
            <p:spPr>
              <a:xfrm>
                <a:off x="1640205" y="4310380"/>
                <a:ext cx="149225" cy="711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Ink 11"/>
              <p14:cNvContentPartPr/>
              <p14:nvPr/>
            </p14:nvContentPartPr>
            <p14:xfrm>
              <a:off x="1024890" y="2139315"/>
              <a:ext cx="432435" cy="276225"/>
            </p14:xfrm>
          </p:contentPart>
        </mc:Choice>
        <mc:Fallback xmlns="">
          <p:pic>
            <p:nvPicPr>
              <p:cNvPr id="12" name="Ink 11"/>
            </p:nvPicPr>
            <p:blipFill>
              <a:blip r:embed="rId7"/>
            </p:blipFill>
            <p:spPr>
              <a:xfrm>
                <a:off x="1024890" y="2139315"/>
                <a:ext cx="432435" cy="2762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5" name="Ink 14"/>
              <p14:cNvContentPartPr/>
              <p14:nvPr/>
            </p14:nvContentPartPr>
            <p14:xfrm>
              <a:off x="1491615" y="4147185"/>
              <a:ext cx="283845" cy="262890"/>
            </p14:xfrm>
          </p:contentPart>
        </mc:Choice>
        <mc:Fallback xmlns="">
          <p:pic>
            <p:nvPicPr>
              <p:cNvPr id="15" name="Ink 14"/>
            </p:nvPicPr>
            <p:blipFill>
              <a:blip r:embed="rId9"/>
            </p:blipFill>
            <p:spPr>
              <a:xfrm>
                <a:off x="1491615" y="4147185"/>
                <a:ext cx="283845" cy="26289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9" name="Ink 18"/>
              <p14:cNvContentPartPr/>
              <p14:nvPr/>
            </p14:nvContentPartPr>
            <p14:xfrm>
              <a:off x="1555750" y="4430395"/>
              <a:ext cx="1598930" cy="226695"/>
            </p14:xfrm>
          </p:contentPart>
        </mc:Choice>
        <mc:Fallback xmlns="">
          <p:pic>
            <p:nvPicPr>
              <p:cNvPr id="19" name="Ink 18"/>
            </p:nvPicPr>
            <p:blipFill>
              <a:blip r:embed="rId11"/>
            </p:blipFill>
            <p:spPr>
              <a:xfrm>
                <a:off x="1555750" y="4430395"/>
                <a:ext cx="1598930" cy="226695"/>
              </a:xfrm>
              <a:prstGeom prst="rect"/>
            </p:spPr>
          </p:pic>
        </mc:Fallback>
      </mc:AlternateContent>
      <p:sp>
        <p:nvSpPr>
          <p:cNvPr id="20" name="Text Box 19"/>
          <p:cNvSpPr txBox="1"/>
          <p:nvPr/>
        </p:nvSpPr>
        <p:spPr>
          <a:xfrm>
            <a:off x="6427470" y="3081655"/>
            <a:ext cx="4582795" cy="1198880"/>
          </a:xfrm>
          <a:prstGeom prst="rect">
            <a:avLst/>
          </a:prstGeom>
          <a:noFill/>
        </p:spPr>
        <p:txBody>
          <a:bodyPr wrap="square" rtlCol="0">
            <a:spAutoFit/>
          </a:bodyPr>
          <a:p>
            <a:r>
              <a:rPr lang="zh-CN" altLang="en-US" sz="2400"/>
              <a:t>我们希望跳过重复的字串“</a:t>
            </a:r>
            <a:r>
              <a:rPr lang="en-US" altLang="zh-CN" sz="2400"/>
              <a:t>AB</a:t>
            </a:r>
            <a:r>
              <a:rPr lang="zh-CN" altLang="en-US" sz="2400"/>
              <a:t>”</a:t>
            </a:r>
            <a:endParaRPr lang="zh-CN" altLang="en-US" sz="2400"/>
          </a:p>
          <a:p>
            <a:r>
              <a:rPr lang="zh-CN" altLang="en-US" sz="2400"/>
              <a:t>即：</a:t>
            </a:r>
            <a:r>
              <a:rPr lang="zh-CN" altLang="en-US" sz="2400" b="1" i="1"/>
              <a:t>主串</a:t>
            </a:r>
            <a:r>
              <a:rPr lang="zh-CN" altLang="en-US" sz="2400"/>
              <a:t>指针不移动</a:t>
            </a:r>
            <a:endParaRPr lang="zh-CN" altLang="en-US" sz="2400"/>
          </a:p>
          <a:p>
            <a:r>
              <a:rPr lang="en-US" altLang="zh-CN" sz="2400" b="1" i="1"/>
              <a:t>       </a:t>
            </a:r>
            <a:r>
              <a:rPr lang="zh-CN" altLang="en-US" sz="2400" b="1" i="1"/>
              <a:t>子串</a:t>
            </a:r>
            <a:r>
              <a:rPr lang="zh-CN" altLang="en-US" sz="2400"/>
              <a:t>指针移动到“</a:t>
            </a:r>
            <a:r>
              <a:rPr lang="en-US" altLang="zh-CN" sz="2400"/>
              <a:t>AB</a:t>
            </a:r>
            <a:r>
              <a:rPr lang="zh-CN" altLang="en-US" sz="2400"/>
              <a:t>”后一位</a:t>
            </a:r>
            <a:endParaRPr lang="zh-CN" altLang="en-US"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2300</Words>
  <Application>WPS 演示</Application>
  <PresentationFormat>宽屏</PresentationFormat>
  <Paragraphs>365</Paragraphs>
  <Slides>40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40</vt:i4>
      </vt:variant>
    </vt:vector>
  </HeadingPairs>
  <TitlesOfParts>
    <vt:vector size="55" baseType="lpstr">
      <vt:lpstr>Arial</vt:lpstr>
      <vt:lpstr>宋体</vt:lpstr>
      <vt:lpstr>Wingdings</vt:lpstr>
      <vt:lpstr>微软雅黑</vt:lpstr>
      <vt:lpstr>汉仪旗黑</vt:lpstr>
      <vt:lpstr>Road Rage</vt:lpstr>
      <vt:lpstr>华文仿宋</vt:lpstr>
      <vt:lpstr>苹方-简</vt:lpstr>
      <vt:lpstr>Calibri</vt:lpstr>
      <vt:lpstr>Helvetica Neue</vt:lpstr>
      <vt:lpstr>宋体</vt:lpstr>
      <vt:lpstr>Arial Unicode MS</vt:lpstr>
      <vt:lpstr>Calibri Light</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dc:creator>
  <cp:lastModifiedBy>Justin</cp:lastModifiedBy>
  <cp:revision>15</cp:revision>
  <dcterms:created xsi:type="dcterms:W3CDTF">2023-09-28T05:03:46Z</dcterms:created>
  <dcterms:modified xsi:type="dcterms:W3CDTF">2023-09-28T05:03:46Z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2052-6.2.0.8299</vt:lpwstr>
  </property>
  <property fmtid="{D5CDD505-2E9C-101B-9397-08002B2CF9AE}" pid="3" name="ICV">
    <vt:lpwstr/>
  </property>
</Properties>
</file>